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</p:sldMasterIdLst>
  <p:notesMasterIdLst>
    <p:notesMasterId r:id="rId22"/>
  </p:notesMasterIdLst>
  <p:sldIdLst>
    <p:sldId id="258" r:id="rId14"/>
    <p:sldId id="264" r:id="rId15"/>
    <p:sldId id="348" r:id="rId16"/>
    <p:sldId id="351" r:id="rId17"/>
    <p:sldId id="350" r:id="rId18"/>
    <p:sldId id="349" r:id="rId19"/>
    <p:sldId id="283" r:id="rId20"/>
    <p:sldId id="338" r:id="rId2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432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42" autoAdjust="0"/>
    <p:restoredTop sz="93363" autoAdjust="0"/>
  </p:normalViewPr>
  <p:slideViewPr>
    <p:cSldViewPr>
      <p:cViewPr varScale="1">
        <p:scale>
          <a:sx n="119" d="100"/>
          <a:sy n="119" d="100"/>
        </p:scale>
        <p:origin x="760" y="21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636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4E8B9-003F-6F4D-B1F1-5FB06F824525}" type="datetimeFigureOut">
              <a:rPr kumimoji="1" lang="ja-JP" altLang="en-US" smtClean="0"/>
              <a:t>2016/10/21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A9887-6CBD-8E4A-ABF2-D45DBE5AB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08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E7769-2C33-E34B-926D-179FE67EB0AE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03186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7796599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166625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152076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5304859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889421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384497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406571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76642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4703982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6803624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91521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919574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03558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938035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418623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2598577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095461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268884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180926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10644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4670486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863024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85920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233714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461709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114018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959531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9177769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173174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093643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891455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68240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687721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131766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1190725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023002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274419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8486573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787911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5180145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061616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360454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587936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5086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597944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24916077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55995848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19551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35671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71209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5828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370627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68002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926367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265678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694430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401495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19225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465203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967573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512176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534669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87040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869826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179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207855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822862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0441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281282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429279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428910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617311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9082345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505199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405517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13040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77086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93093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1305850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3733817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231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166660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28436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9286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4118221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09532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82394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690904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30442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9945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9501978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8020711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439405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869904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962065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76663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7526894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4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728894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853242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88807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32312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3854395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6961515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414822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890978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00593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461792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88455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9681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593807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184449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430810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616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334857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5947905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075237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526379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673815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93876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8182457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5249715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996030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043667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008195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30400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5186585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849351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293474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4697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02597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7786604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732954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261772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791659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279362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151259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5354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6425943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4166582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187862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21148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ヒラギノ角ゴ Pro W3" charset="0"/>
              </a:rPr>
              <a:t>Second level</a:t>
            </a:r>
          </a:p>
          <a:p>
            <a:pPr lvl="2"/>
            <a:r>
              <a:rPr lang="en-US" altLang="ja-JP">
                <a:sym typeface="ヒラギノ角ゴ Pro W3" charset="0"/>
              </a:rPr>
              <a:t>Third level</a:t>
            </a:r>
          </a:p>
          <a:p>
            <a:pPr lvl="3"/>
            <a:r>
              <a:rPr lang="en-US" altLang="ja-JP">
                <a:sym typeface="ヒラギノ角ゴ Pro W3" charset="0"/>
              </a:rPr>
              <a:t>Fourth level</a:t>
            </a:r>
          </a:p>
          <a:p>
            <a:pPr lvl="4"/>
            <a:r>
              <a:rPr lang="en-US" altLang="ja-JP">
                <a:sym typeface="ヒラギノ角ゴ Pro W3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ヒラギノ角ゴ Pro W3" charset="0"/>
              </a:rPr>
              <a:t>Second level</a:t>
            </a:r>
          </a:p>
          <a:p>
            <a:pPr lvl="2"/>
            <a:r>
              <a:rPr lang="en-US" altLang="ja-JP">
                <a:sym typeface="ヒラギノ角ゴ Pro W3" charset="0"/>
              </a:rPr>
              <a:t>Third level</a:t>
            </a:r>
          </a:p>
          <a:p>
            <a:pPr lvl="3"/>
            <a:r>
              <a:rPr lang="en-US" altLang="ja-JP">
                <a:sym typeface="ヒラギノ角ゴ Pro W3" charset="0"/>
              </a:rPr>
              <a:t>Fourth level</a:t>
            </a:r>
          </a:p>
          <a:p>
            <a:pPr lvl="4"/>
            <a:r>
              <a:rPr lang="en-US" altLang="ja-JP">
                <a:sym typeface="ヒラギノ角ゴ Pro W3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ヒラギノ角ゴ Pro W3" charset="0"/>
              </a:rPr>
              <a:t>Second level</a:t>
            </a:r>
          </a:p>
          <a:p>
            <a:pPr lvl="2"/>
            <a:r>
              <a:rPr lang="en-US" altLang="ja-JP">
                <a:sym typeface="ヒラギノ角ゴ Pro W3" charset="0"/>
              </a:rPr>
              <a:t>Third level</a:t>
            </a:r>
          </a:p>
          <a:p>
            <a:pPr lvl="3"/>
            <a:r>
              <a:rPr lang="en-US" altLang="ja-JP">
                <a:sym typeface="ヒラギノ角ゴ Pro W3" charset="0"/>
              </a:rPr>
              <a:t>Fourth level</a:t>
            </a:r>
          </a:p>
          <a:p>
            <a:pPr lvl="4"/>
            <a:r>
              <a:rPr lang="en-US" altLang="ja-JP">
                <a:sym typeface="ヒラギノ角ゴ Pro W3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ヒラギノ角ゴ Pro W3" charset="0"/>
              </a:rPr>
              <a:t>Second level</a:t>
            </a:r>
          </a:p>
          <a:p>
            <a:pPr lvl="2"/>
            <a:r>
              <a:rPr lang="en-US" altLang="ja-JP">
                <a:sym typeface="ヒラギノ角ゴ Pro W3" charset="0"/>
              </a:rPr>
              <a:t>Third level</a:t>
            </a:r>
          </a:p>
          <a:p>
            <a:pPr lvl="3"/>
            <a:r>
              <a:rPr lang="en-US" altLang="ja-JP">
                <a:sym typeface="ヒラギノ角ゴ Pro W3" charset="0"/>
              </a:rPr>
              <a:t>Fourth level</a:t>
            </a:r>
          </a:p>
          <a:p>
            <a:pPr lvl="4"/>
            <a:r>
              <a:rPr lang="en-US" altLang="ja-JP">
                <a:sym typeface="ヒラギノ角ゴ Pro W3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ヒラギノ角ゴ Pro W3" charset="0"/>
              </a:rPr>
              <a:t>Second level</a:t>
            </a:r>
          </a:p>
          <a:p>
            <a:pPr lvl="2"/>
            <a:r>
              <a:rPr lang="en-US" altLang="ja-JP">
                <a:sym typeface="ヒラギノ角ゴ Pro W3" charset="0"/>
              </a:rPr>
              <a:t>Third level</a:t>
            </a:r>
          </a:p>
          <a:p>
            <a:pPr lvl="3"/>
            <a:r>
              <a:rPr lang="en-US" altLang="ja-JP">
                <a:sym typeface="ヒラギノ角ゴ Pro W3" charset="0"/>
              </a:rPr>
              <a:t>Fourth level</a:t>
            </a:r>
          </a:p>
          <a:p>
            <a:pPr lvl="4"/>
            <a:r>
              <a:rPr lang="en-US" altLang="ja-JP">
                <a:sym typeface="ヒラギノ角ゴ Pro W3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ヒラギノ角ゴ Pro W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ヒラギノ角ゴ Pro W3" charset="0"/>
              </a:rPr>
              <a:t>Second level</a:t>
            </a:r>
          </a:p>
          <a:p>
            <a:pPr lvl="2"/>
            <a:r>
              <a:rPr lang="en-US" altLang="ja-JP">
                <a:sym typeface="ヒラギノ角ゴ Pro W3" charset="0"/>
              </a:rPr>
              <a:t>Third level</a:t>
            </a:r>
          </a:p>
          <a:p>
            <a:pPr lvl="3"/>
            <a:r>
              <a:rPr lang="en-US" altLang="ja-JP">
                <a:sym typeface="ヒラギノ角ゴ Pro W3" charset="0"/>
              </a:rPr>
              <a:t>Fourth level</a:t>
            </a:r>
          </a:p>
          <a:p>
            <a:pPr lvl="4"/>
            <a:r>
              <a:rPr lang="en-US" altLang="ja-JP">
                <a:sym typeface="ヒラギノ角ゴ Pro W3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ヒラギノ角ゴ Pro W3" charset="0"/>
              </a:rPr>
              <a:t>Second level</a:t>
            </a:r>
          </a:p>
          <a:p>
            <a:pPr lvl="2"/>
            <a:r>
              <a:rPr lang="en-US" altLang="ja-JP">
                <a:sym typeface="ヒラギノ角ゴ Pro W3" charset="0"/>
              </a:rPr>
              <a:t>Third level</a:t>
            </a:r>
          </a:p>
          <a:p>
            <a:pPr lvl="3"/>
            <a:r>
              <a:rPr lang="en-US" altLang="ja-JP">
                <a:sym typeface="ヒラギノ角ゴ Pro W3" charset="0"/>
              </a:rPr>
              <a:t>Fourth level</a:t>
            </a:r>
          </a:p>
          <a:p>
            <a:pPr lvl="4"/>
            <a:r>
              <a:rPr lang="en-US" altLang="ja-JP">
                <a:sym typeface="ヒラギノ角ゴ Pro W3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ヒラギノ角ゴ Pro W3" charset="0"/>
              </a:rPr>
              <a:t>Second level</a:t>
            </a:r>
          </a:p>
          <a:p>
            <a:pPr lvl="2"/>
            <a:r>
              <a:rPr lang="en-US" altLang="ja-JP">
                <a:sym typeface="ヒラギノ角ゴ Pro W3" charset="0"/>
              </a:rPr>
              <a:t>Third level</a:t>
            </a:r>
          </a:p>
          <a:p>
            <a:pPr lvl="3"/>
            <a:r>
              <a:rPr lang="en-US" altLang="ja-JP">
                <a:sym typeface="ヒラギノ角ゴ Pro W3" charset="0"/>
              </a:rPr>
              <a:t>Fourth level</a:t>
            </a:r>
          </a:p>
          <a:p>
            <a:pPr lvl="4"/>
            <a:r>
              <a:rPr lang="en-US" altLang="ja-JP">
                <a:sym typeface="ヒラギノ角ゴ Pro W3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ヒラギノ角ゴ Pro W3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ヒラギノ角ゴ Pro W3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ヒラギノ角ゴ Pro W3" charset="0"/>
          <a:ea typeface="ヒラギノ角ゴ Pro W3" charset="0"/>
          <a:cs typeface="ヒラギノ角ゴ Pro W3" charset="0"/>
          <a:sym typeface="ヒラギノ角ゴ Pro W3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ヒラギノ角ゴ Pro W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ヒラギノ角ゴ Pro W3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336" y="0"/>
            <a:ext cx="13249472" cy="97536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7704" y="625004"/>
            <a:ext cx="12509500" cy="1587500"/>
          </a:xfrm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sz="4800" dirty="0">
                <a:solidFill>
                  <a:srgbClr val="FFFF00"/>
                </a:solidFill>
                <a:latin typeface="Meiryo" charset="-128"/>
                <a:ea typeface="Meiryo" charset="-128"/>
                <a:cs typeface="Meiryo" charset="-128"/>
              </a:rPr>
              <a:t>光と電波を用いた</a:t>
            </a:r>
            <a:r>
              <a:rPr lang="en-US" altLang="ja-JP" sz="4800" dirty="0">
                <a:solidFill>
                  <a:srgbClr val="FFFF00"/>
                </a:solidFill>
                <a:latin typeface="Meiryo" charset="-128"/>
                <a:ea typeface="Meiryo" charset="-128"/>
                <a:cs typeface="Meiryo" charset="-128"/>
              </a:rPr>
              <a:t/>
            </a:r>
            <a:br>
              <a:rPr lang="en-US" altLang="ja-JP" sz="4800" dirty="0">
                <a:solidFill>
                  <a:srgbClr val="FFFF00"/>
                </a:solidFill>
                <a:latin typeface="Meiryo" charset="-128"/>
                <a:ea typeface="Meiryo" charset="-128"/>
                <a:cs typeface="Meiryo" charset="-128"/>
              </a:rPr>
            </a:br>
            <a:r>
              <a:rPr lang="ja-JP" altLang="en-US" sz="4800" dirty="0">
                <a:solidFill>
                  <a:srgbClr val="FFFF00"/>
                </a:solidFill>
                <a:latin typeface="Meiryo" charset="-128"/>
                <a:ea typeface="Meiryo" charset="-128"/>
                <a:cs typeface="Meiryo" charset="-128"/>
              </a:rPr>
              <a:t>宇宙通信環境の</a:t>
            </a:r>
            <a:r>
              <a:rPr lang="ja-JP" altLang="en-US" sz="4800" dirty="0" smtClean="0">
                <a:solidFill>
                  <a:srgbClr val="FFFF00"/>
                </a:solidFill>
                <a:latin typeface="Meiryo" charset="-128"/>
                <a:ea typeface="Meiryo" charset="-128"/>
                <a:cs typeface="Meiryo" charset="-128"/>
              </a:rPr>
              <a:t>リモートセンシング</a:t>
            </a:r>
            <a:endParaRPr lang="ja-JP" altLang="en-US" sz="4800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 bwMode="auto">
          <a:xfrm>
            <a:off x="2440130" y="3477671"/>
            <a:ext cx="0" cy="1543145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chemeClr val="bg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テキスト ボックス 7"/>
          <p:cNvSpPr txBox="1"/>
          <p:nvPr/>
        </p:nvSpPr>
        <p:spPr>
          <a:xfrm>
            <a:off x="527494" y="3279085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約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500 km</a:t>
            </a:r>
            <a:endParaRPr kumimoji="1" lang="ja-JP" altLang="en-US" sz="24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191491" y="5380856"/>
            <a:ext cx="12601575" cy="69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太陽からの紫外線</a:t>
            </a:r>
            <a:endParaRPr lang="en-US" altLang="ja-JP" sz="3200" dirty="0" smtClean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↓</a:t>
            </a:r>
            <a:endParaRPr lang="en-US" altLang="ja-JP" sz="3200" dirty="0" smtClean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高度</a:t>
            </a:r>
            <a:r>
              <a:rPr lang="en-US" altLang="ja-JP" sz="3200" dirty="0" smtClean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 100-500 km </a:t>
            </a:r>
            <a:r>
              <a:rPr lang="ja-JP" altLang="en-US" sz="3200" dirty="0" smtClean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に広がる宇宙空間の大気を電離する</a:t>
            </a:r>
            <a:endParaRPr lang="en-US" altLang="ja-JP" sz="3200" dirty="0" smtClean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14383" y="9269288"/>
            <a:ext cx="620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国際宇宙ステーションから見た地球</a:t>
            </a:r>
            <a:r>
              <a:rPr kumimoji="1" lang="ja-JP" altLang="en-US" sz="180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の高層大気</a:t>
            </a:r>
            <a:r>
              <a:rPr kumimoji="1" lang="en-US" altLang="ja-JP" sz="1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© NASA</a:t>
            </a:r>
            <a:endParaRPr kumimoji="1" lang="ja-JP" altLang="en-US" sz="18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27834" y="7952498"/>
            <a:ext cx="11020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電気を帯びた空間</a:t>
            </a:r>
            <a:r>
              <a:rPr kumimoji="1" lang="en-US" altLang="ja-JP" sz="72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: </a:t>
            </a:r>
            <a:r>
              <a:rPr kumimoji="1" lang="ja-JP" altLang="en-US" sz="7200" b="1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電離圏</a:t>
            </a:r>
            <a:endParaRPr kumimoji="1" lang="ja-JP" altLang="en-US" sz="7200" b="1" i="1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7494" y="4803235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約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100 km</a:t>
            </a:r>
            <a:endParaRPr kumimoji="1" lang="ja-JP" altLang="en-US" sz="24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6161" t="16067" r="5800" b="10279"/>
          <a:stretch/>
        </p:blipFill>
        <p:spPr>
          <a:xfrm>
            <a:off x="0" y="2658461"/>
            <a:ext cx="13004800" cy="70951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80525" y="176115"/>
            <a:ext cx="1300480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3200" b="1" dirty="0" smtClean="0">
                <a:latin typeface="Meiryo" charset="-128"/>
                <a:ea typeface="Meiryo" charset="-128"/>
                <a:cs typeface="Meiryo" charset="-128"/>
              </a:rPr>
              <a:t>電離圏の乱れは，電波を用いた通信インフラに影響を与える</a:t>
            </a:r>
            <a:r>
              <a:rPr kumimoji="1" lang="en-US" altLang="ja-JP" sz="3200" b="1" dirty="0" smtClean="0">
                <a:latin typeface="Meiryo" charset="-128"/>
                <a:ea typeface="Meiryo" charset="-128"/>
                <a:cs typeface="Meiryo" charset="-128"/>
              </a:rPr>
              <a:t>:</a:t>
            </a:r>
          </a:p>
          <a:p>
            <a:pPr algn="l">
              <a:lnSpc>
                <a:spcPct val="120000"/>
              </a:lnSpc>
            </a:pP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例）短波（</a:t>
            </a:r>
            <a:r>
              <a:rPr kumimoji="1" lang="en-US" altLang="ja-JP" sz="3200" dirty="0" smtClean="0">
                <a:latin typeface="Meiryo" charset="-128"/>
                <a:ea typeface="Meiryo" charset="-128"/>
                <a:cs typeface="Meiryo" charset="-128"/>
              </a:rPr>
              <a:t>HF 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帯）による地上間長距離通信</a:t>
            </a:r>
            <a:endParaRPr kumimoji="1" lang="en-US" altLang="ja-JP" sz="3200" dirty="0">
              <a:latin typeface="Meiryo" charset="-128"/>
              <a:ea typeface="Meiryo" charset="-128"/>
              <a:cs typeface="Meiryo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　　超短波（</a:t>
            </a:r>
            <a:r>
              <a:rPr kumimoji="1" lang="en-US" altLang="ja-JP" sz="3200" dirty="0" smtClean="0">
                <a:latin typeface="Meiryo" charset="-128"/>
                <a:ea typeface="Meiryo" charset="-128"/>
                <a:cs typeface="Meiryo" charset="-128"/>
              </a:rPr>
              <a:t>UHF 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帯）による航空航法用通信システム</a:t>
            </a:r>
            <a:endParaRPr kumimoji="1" lang="en-US" altLang="ja-JP" sz="3200" dirty="0" smtClean="0">
              <a:latin typeface="Meiryo" charset="-128"/>
              <a:ea typeface="Meiryo" charset="-128"/>
              <a:cs typeface="Meiryo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　　極超短波（</a:t>
            </a:r>
            <a:r>
              <a:rPr kumimoji="1" lang="en-US" altLang="ja-JP" sz="3200" dirty="0" smtClean="0">
                <a:latin typeface="Meiryo" charset="-128"/>
                <a:ea typeface="Meiryo" charset="-128"/>
                <a:cs typeface="Meiryo" charset="-128"/>
              </a:rPr>
              <a:t>UHF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帯）による衛星通信，</a:t>
            </a:r>
            <a:r>
              <a:rPr kumimoji="1" lang="ja-JP" altLang="en-US" sz="3200" u="sng" dirty="0" smtClean="0">
                <a:latin typeface="Meiryo" charset="-128"/>
                <a:ea typeface="Meiryo" charset="-128"/>
                <a:cs typeface="Meiryo" charset="-128"/>
              </a:rPr>
              <a:t>全球衛星測位システム</a:t>
            </a:r>
            <a:endParaRPr kumimoji="1" lang="ja-JP" altLang="en-US" sz="3200" u="sng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841413" y="919728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© NICT</a:t>
            </a:r>
            <a:endParaRPr kumimoji="1" lang="ja-JP" altLang="en-US" sz="18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519026" y="5590884"/>
            <a:ext cx="3354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ja-JP" altLang="en-US" sz="2400" dirty="0" smtClean="0">
                <a:latin typeface="Meiryo" charset="-128"/>
                <a:ea typeface="Meiryo" charset="-128"/>
                <a:cs typeface="Meiryo" charset="-128"/>
              </a:rPr>
              <a:t>全球衛星測位</a:t>
            </a:r>
            <a:endParaRPr kumimoji="1" lang="en-US" altLang="ja-JP" sz="2400" dirty="0" smtClean="0">
              <a:latin typeface="Meiryo" charset="-128"/>
              <a:ea typeface="Meiryo" charset="-128"/>
              <a:cs typeface="Meiryo" charset="-128"/>
            </a:endParaRPr>
          </a:p>
          <a:p>
            <a:pPr algn="l"/>
            <a:r>
              <a:rPr kumimoji="1" lang="ja-JP" altLang="en-US" sz="2400" dirty="0" smtClean="0">
                <a:latin typeface="Meiryo" charset="-128"/>
                <a:ea typeface="Meiryo" charset="-128"/>
                <a:cs typeface="Meiryo" charset="-128"/>
              </a:rPr>
              <a:t>システム</a:t>
            </a:r>
            <a:r>
              <a:rPr kumimoji="1" lang="ja-JP" altLang="en-US" sz="2400" dirty="0"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1" lang="en-US" altLang="ja-JP" sz="2400" dirty="0" smtClean="0">
                <a:latin typeface="Meiryo" charset="-128"/>
                <a:ea typeface="Meiryo" charset="-128"/>
                <a:cs typeface="Meiryo" charset="-128"/>
              </a:rPr>
              <a:t>GPS </a:t>
            </a:r>
            <a:r>
              <a:rPr kumimoji="1" lang="ja-JP" altLang="en-US" sz="2400" dirty="0" smtClean="0">
                <a:latin typeface="Meiryo" charset="-128"/>
                <a:ea typeface="Meiryo" charset="-128"/>
                <a:cs typeface="Meiryo" charset="-128"/>
              </a:rPr>
              <a:t>など）</a:t>
            </a:r>
            <a:endParaRPr kumimoji="1" lang="ja-JP" altLang="en-US" sz="24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459262" y="5120595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ja-JP" altLang="en-US" sz="2400" smtClean="0">
                <a:latin typeface="Meiryo" charset="-128"/>
                <a:ea typeface="Meiryo" charset="-128"/>
                <a:cs typeface="Meiryo" charset="-128"/>
              </a:rPr>
              <a:t>衛星通信</a:t>
            </a:r>
            <a:endParaRPr kumimoji="1" lang="ja-JP" altLang="en-US" sz="24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37206" y="6902760"/>
            <a:ext cx="158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ja-JP" altLang="en-US" sz="2400" smtClean="0">
                <a:latin typeface="Meiryo" charset="-128"/>
                <a:ea typeface="Meiryo" charset="-128"/>
                <a:cs typeface="Meiryo" charset="-128"/>
              </a:rPr>
              <a:t>航空航法電波</a:t>
            </a:r>
            <a:endParaRPr kumimoji="1" lang="ja-JP" altLang="en-US" sz="2400" dirty="0">
              <a:latin typeface="Meiryo" charset="-128"/>
              <a:ea typeface="Meiryo" charset="-128"/>
              <a:cs typeface="Meiryo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2"/>
          <p:cNvGrpSpPr/>
          <p:nvPr/>
        </p:nvGrpSpPr>
        <p:grpSpPr>
          <a:xfrm>
            <a:off x="1086789" y="2186000"/>
            <a:ext cx="11047246" cy="7541096"/>
            <a:chOff x="540292" y="3076600"/>
            <a:chExt cx="10066564" cy="6649342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292" y="3076600"/>
              <a:ext cx="9922548" cy="6649342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7798544" y="6585247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ヒラギノ丸ゴ Pro W4"/>
                  <a:ea typeface="ヒラギノ丸ゴ Pro W4"/>
                  <a:cs typeface="ヒラギノ丸ゴ Pro W4"/>
                </a:rPr>
                <a:t>プラズマ密度の揺らぎ</a:t>
              </a:r>
              <a:endParaRPr kumimoji="1" lang="ja-JP" altLang="en-US" sz="1400" dirty="0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972607" y="5064314"/>
            <a:ext cx="2190023" cy="1532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電離圏</a:t>
            </a:r>
            <a:endParaRPr kumimoji="1" lang="en-US" altLang="ja-JP" sz="2400" b="1" dirty="0" smtClean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高度</a:t>
            </a:r>
            <a:endParaRPr kumimoji="1" lang="en-US" altLang="ja-JP" sz="2400" b="1" dirty="0" smtClean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30000"/>
              </a:lnSpc>
            </a:pPr>
            <a:r>
              <a:rPr kumimoji="1" lang="en-US" altLang="ja-JP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100-500 km</a:t>
            </a:r>
            <a:endParaRPr kumimoji="1" lang="ja-JP" altLang="en-US" sz="2400" b="1" dirty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663596" y="7506400"/>
            <a:ext cx="1415772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カーナビ</a:t>
            </a:r>
            <a:endParaRPr kumimoji="1" lang="ja-JP" altLang="en-US" sz="2400" b="1" dirty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32034" y="7294615"/>
            <a:ext cx="1415772" cy="105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衛星測位</a:t>
            </a:r>
            <a:endParaRPr kumimoji="1" lang="en-US" altLang="ja-JP" sz="2400" b="1" dirty="0" smtClean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航法</a:t>
            </a:r>
            <a:endParaRPr kumimoji="1" lang="ja-JP" altLang="en-US" sz="2400" b="1" dirty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0525" y="176115"/>
            <a:ext cx="130048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3200" b="1" dirty="0">
                <a:latin typeface="Meiryo" charset="-128"/>
                <a:ea typeface="Meiryo" charset="-128"/>
                <a:cs typeface="Meiryo" charset="-128"/>
              </a:rPr>
              <a:t>電離圏が</a:t>
            </a:r>
            <a:r>
              <a:rPr kumimoji="1" lang="ja-JP" altLang="en-US" sz="3200" b="1" dirty="0" smtClean="0">
                <a:latin typeface="Meiryo" charset="-128"/>
                <a:ea typeface="Meiryo" charset="-128"/>
                <a:cs typeface="Meiryo" charset="-128"/>
              </a:rPr>
              <a:t>乱れたときに，</a:t>
            </a:r>
            <a:r>
              <a:rPr kumimoji="1" lang="ja-JP" altLang="en-US" sz="3200" b="1" u="sng" dirty="0">
                <a:latin typeface="Meiryo" charset="-128"/>
                <a:ea typeface="Meiryo" charset="-128"/>
                <a:cs typeface="Meiryo" charset="-128"/>
              </a:rPr>
              <a:t>全球衛星測位</a:t>
            </a:r>
            <a:r>
              <a:rPr kumimoji="1" lang="ja-JP" altLang="en-US" sz="3200" b="1" u="sng" dirty="0" smtClean="0">
                <a:latin typeface="Meiryo" charset="-128"/>
                <a:ea typeface="Meiryo" charset="-128"/>
                <a:cs typeface="Meiryo" charset="-128"/>
              </a:rPr>
              <a:t>システム</a:t>
            </a:r>
            <a:r>
              <a:rPr kumimoji="1" lang="ja-JP" altLang="en-US" sz="3200" b="1" dirty="0" smtClean="0">
                <a:latin typeface="Meiryo" charset="-128"/>
                <a:ea typeface="Meiryo" charset="-128"/>
                <a:cs typeface="Meiryo" charset="-128"/>
              </a:rPr>
              <a:t>が受ける影響</a:t>
            </a:r>
            <a:r>
              <a:rPr kumimoji="1" lang="en-US" altLang="ja-JP" sz="3200" b="1" dirty="0" smtClean="0">
                <a:latin typeface="Meiryo" charset="-128"/>
                <a:ea typeface="Meiryo" charset="-128"/>
                <a:cs typeface="Meiryo" charset="-128"/>
              </a:rPr>
              <a:t>:</a:t>
            </a:r>
            <a:endParaRPr kumimoji="1" lang="is-IS" altLang="ja-JP" sz="3200" b="1" dirty="0">
              <a:latin typeface="Meiryo" charset="-128"/>
              <a:ea typeface="Meiryo" charset="-128"/>
              <a:cs typeface="Meiryo" charset="-128"/>
            </a:endParaRPr>
          </a:p>
          <a:p>
            <a:pPr lvl="0" algn="l">
              <a:lnSpc>
                <a:spcPct val="120000"/>
              </a:lnSpc>
            </a:pPr>
            <a:r>
              <a:rPr kumimoji="1" lang="ja-JP" altLang="en-US" sz="3200" dirty="0"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kumimoji="1" lang="en-US" altLang="ja-JP" sz="3200" dirty="0">
                <a:latin typeface="Meiryo" charset="-128"/>
                <a:ea typeface="Meiryo" charset="-128"/>
                <a:cs typeface="Meiryo" charset="-128"/>
              </a:rPr>
              <a:t>1) 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正しい</a:t>
            </a:r>
            <a:r>
              <a:rPr kumimoji="1" lang="ja-JP" altLang="en-US" sz="3200" dirty="0">
                <a:latin typeface="Meiryo" charset="-128"/>
                <a:ea typeface="Meiryo" charset="-128"/>
                <a:cs typeface="Meiryo" charset="-128"/>
              </a:rPr>
              <a:t>位置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を導出こと</a:t>
            </a:r>
            <a:r>
              <a:rPr kumimoji="1" lang="ja-JP" altLang="en-US" sz="3200" dirty="0">
                <a:latin typeface="Meiryo" charset="-128"/>
                <a:ea typeface="Meiryo" charset="-128"/>
                <a:cs typeface="Meiryo" charset="-128"/>
              </a:rPr>
              <a:t>ができなく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なる（測位誤差）</a:t>
            </a:r>
            <a:endParaRPr kumimoji="1" lang="en-US" altLang="ja-JP" sz="3200" dirty="0">
              <a:latin typeface="Meiryo" charset="-128"/>
              <a:ea typeface="Meiryo" charset="-128"/>
              <a:cs typeface="Meiryo" charset="-128"/>
            </a:endParaRPr>
          </a:p>
          <a:p>
            <a:pPr lvl="0" algn="l">
              <a:lnSpc>
                <a:spcPct val="120000"/>
              </a:lnSpc>
            </a:pPr>
            <a:r>
              <a:rPr kumimoji="1" lang="ja-JP" altLang="en-US" sz="3200" dirty="0"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kumimoji="1" lang="en-US" altLang="ja-JP" sz="3200" dirty="0">
                <a:latin typeface="Meiryo" charset="-128"/>
                <a:ea typeface="Meiryo" charset="-128"/>
                <a:cs typeface="Meiryo" charset="-128"/>
              </a:rPr>
              <a:t>2) 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衛星</a:t>
            </a:r>
            <a:r>
              <a:rPr kumimoji="1" lang="ja-JP" altLang="en-US" sz="3200" dirty="0">
                <a:latin typeface="Meiryo" charset="-128"/>
                <a:ea typeface="Meiryo" charset="-128"/>
                <a:cs typeface="Meiryo" charset="-128"/>
              </a:rPr>
              <a:t>からの電波が受信できず，測位ができなく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なる（測位不能）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9376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2"/>
          <p:cNvGrpSpPr/>
          <p:nvPr/>
        </p:nvGrpSpPr>
        <p:grpSpPr>
          <a:xfrm>
            <a:off x="1086789" y="2186000"/>
            <a:ext cx="11047246" cy="7541096"/>
            <a:chOff x="540292" y="3076600"/>
            <a:chExt cx="10066564" cy="6649342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292" y="3076600"/>
              <a:ext cx="9922548" cy="6649342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7798544" y="6585247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ヒラギノ丸ゴ Pro W4"/>
                  <a:ea typeface="ヒラギノ丸ゴ Pro W4"/>
                  <a:cs typeface="ヒラギノ丸ゴ Pro W4"/>
                </a:rPr>
                <a:t>プラズマ密度の揺らぎ</a:t>
              </a:r>
              <a:endParaRPr kumimoji="1" lang="ja-JP" altLang="en-US" sz="1400" dirty="0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" y="988368"/>
            <a:ext cx="13004800" cy="320770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972607" y="5064314"/>
            <a:ext cx="2190023" cy="1532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電離圏</a:t>
            </a:r>
            <a:endParaRPr kumimoji="1" lang="en-US" altLang="ja-JP" sz="2400" b="1" dirty="0" smtClean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高度</a:t>
            </a:r>
            <a:endParaRPr kumimoji="1" lang="en-US" altLang="ja-JP" sz="2400" b="1" dirty="0" smtClean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30000"/>
              </a:lnSpc>
            </a:pPr>
            <a:r>
              <a:rPr kumimoji="1" lang="en-US" altLang="ja-JP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100-500 km</a:t>
            </a:r>
            <a:endParaRPr kumimoji="1" lang="ja-JP" altLang="en-US" sz="2400" b="1" dirty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663596" y="7506400"/>
            <a:ext cx="1415772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カーナビ</a:t>
            </a:r>
            <a:endParaRPr kumimoji="1" lang="ja-JP" altLang="en-US" sz="2400" b="1" dirty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32034" y="7294615"/>
            <a:ext cx="1415772" cy="105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衛星測位</a:t>
            </a:r>
            <a:endParaRPr kumimoji="1" lang="en-US" altLang="ja-JP" sz="2400" b="1" dirty="0" smtClean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航法</a:t>
            </a:r>
            <a:endParaRPr kumimoji="1" lang="ja-JP" altLang="en-US" sz="2400" b="1" dirty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0525" y="176115"/>
            <a:ext cx="1258657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3200" b="1" smtClean="0">
                <a:latin typeface="Meiryo" charset="-128"/>
                <a:ea typeface="Meiryo" charset="-128"/>
                <a:cs typeface="Meiryo" charset="-128"/>
              </a:rPr>
              <a:t>太陽の爆発現象（フレア）が起きると，電離圏が大きく乱される</a:t>
            </a:r>
            <a:endParaRPr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62824" y="1348408"/>
            <a:ext cx="1083369" cy="623758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kumimoji="1" lang="en-US" altLang="en-US" sz="3200" b="1" dirty="0" smtClean="0">
                <a:solidFill>
                  <a:srgbClr val="FFFF00"/>
                </a:solidFill>
                <a:latin typeface="Meiryo" charset="-128"/>
                <a:ea typeface="Meiryo" charset="-128"/>
                <a:cs typeface="Meiryo" charset="-128"/>
              </a:rPr>
              <a:t>太</a:t>
            </a:r>
            <a:r>
              <a:rPr kumimoji="1" lang="en-US" altLang="en-US" sz="3200" b="1" dirty="0">
                <a:solidFill>
                  <a:srgbClr val="FFFF00"/>
                </a:solidFill>
                <a:latin typeface="Meiryo" charset="-128"/>
                <a:ea typeface="Meiryo" charset="-128"/>
                <a:cs typeface="Meiryo" charset="-128"/>
              </a:rPr>
              <a:t>陽</a:t>
            </a:r>
            <a:endParaRPr kumimoji="1" lang="ja-JP" altLang="en-US" sz="3200" b="1" dirty="0">
              <a:solidFill>
                <a:srgbClr val="FFFF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944309" y="1348408"/>
            <a:ext cx="1083369" cy="623758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ja-JP" altLang="en-US" sz="3200" b="1" dirty="0" smtClean="0">
                <a:solidFill>
                  <a:srgbClr val="FFFF00"/>
                </a:solidFill>
                <a:latin typeface="Meiryo" charset="-128"/>
                <a:ea typeface="Meiryo" charset="-128"/>
                <a:cs typeface="Meiryo" charset="-128"/>
              </a:rPr>
              <a:t>地球</a:t>
            </a:r>
            <a:endParaRPr kumimoji="1" lang="ja-JP" altLang="en-US" sz="3200" b="1" dirty="0">
              <a:solidFill>
                <a:srgbClr val="FFFF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1322" y="1348408"/>
            <a:ext cx="1083369" cy="623758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ja-JP" altLang="en-US" sz="3200" b="1" dirty="0" smtClean="0">
                <a:solidFill>
                  <a:srgbClr val="FFFF00"/>
                </a:solidFill>
                <a:latin typeface="Meiryo" charset="-128"/>
                <a:ea typeface="Meiryo" charset="-128"/>
                <a:cs typeface="Meiryo" charset="-128"/>
              </a:rPr>
              <a:t>地球</a:t>
            </a:r>
            <a:endParaRPr kumimoji="1" lang="ja-JP" altLang="en-US" sz="3200" b="1" dirty="0">
              <a:solidFill>
                <a:srgbClr val="FFFF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181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2"/>
          <p:cNvGrpSpPr/>
          <p:nvPr/>
        </p:nvGrpSpPr>
        <p:grpSpPr>
          <a:xfrm>
            <a:off x="1086789" y="2186000"/>
            <a:ext cx="11047246" cy="7541096"/>
            <a:chOff x="540292" y="3076600"/>
            <a:chExt cx="10066564" cy="6649342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292" y="3076600"/>
              <a:ext cx="9922548" cy="6649342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7798544" y="6585247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ヒラギノ丸ゴ Pro W4"/>
                  <a:ea typeface="ヒラギノ丸ゴ Pro W4"/>
                  <a:cs typeface="ヒラギノ丸ゴ Pro W4"/>
                </a:rPr>
                <a:t>プラズマ密度の揺らぎ</a:t>
              </a:r>
              <a:endParaRPr kumimoji="1" lang="ja-JP" altLang="en-US" sz="1400" dirty="0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972607" y="5064314"/>
            <a:ext cx="2190023" cy="1532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電離圏</a:t>
            </a:r>
            <a:endParaRPr kumimoji="1" lang="en-US" altLang="ja-JP" sz="2400" b="1" dirty="0" smtClean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高度</a:t>
            </a:r>
            <a:endParaRPr kumimoji="1" lang="en-US" altLang="ja-JP" sz="2400" b="1" dirty="0" smtClean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30000"/>
              </a:lnSpc>
            </a:pPr>
            <a:r>
              <a:rPr kumimoji="1" lang="en-US" altLang="ja-JP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100-500 km</a:t>
            </a:r>
            <a:endParaRPr kumimoji="1" lang="ja-JP" altLang="en-US" sz="2400" b="1" dirty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663596" y="7506400"/>
            <a:ext cx="1415772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カーナビ</a:t>
            </a:r>
            <a:endParaRPr kumimoji="1" lang="ja-JP" altLang="en-US" sz="2400" b="1" dirty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32034" y="7294615"/>
            <a:ext cx="1415772" cy="105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衛星測位</a:t>
            </a:r>
            <a:endParaRPr kumimoji="1" lang="en-US" altLang="ja-JP" sz="2400" b="1" dirty="0" smtClean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400" b="1" dirty="0" smtClean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rPr>
              <a:t>航法</a:t>
            </a:r>
            <a:endParaRPr kumimoji="1" lang="ja-JP" altLang="en-US" sz="2400" b="1" dirty="0">
              <a:solidFill>
                <a:srgbClr val="0432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0525" y="176115"/>
            <a:ext cx="130048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3200" b="1" dirty="0">
                <a:latin typeface="Meiryo" charset="-128"/>
                <a:ea typeface="Meiryo" charset="-128"/>
                <a:cs typeface="Meiryo" charset="-128"/>
              </a:rPr>
              <a:t>電離圏が</a:t>
            </a:r>
            <a:r>
              <a:rPr kumimoji="1" lang="ja-JP" altLang="en-US" sz="3200" b="1" dirty="0" smtClean="0">
                <a:latin typeface="Meiryo" charset="-128"/>
                <a:ea typeface="Meiryo" charset="-128"/>
                <a:cs typeface="Meiryo" charset="-128"/>
              </a:rPr>
              <a:t>乱れたときに，</a:t>
            </a:r>
            <a:r>
              <a:rPr kumimoji="1" lang="ja-JP" altLang="en-US" sz="3200" b="1" u="sng" dirty="0">
                <a:latin typeface="Meiryo" charset="-128"/>
                <a:ea typeface="Meiryo" charset="-128"/>
                <a:cs typeface="Meiryo" charset="-128"/>
              </a:rPr>
              <a:t>全球衛星測位</a:t>
            </a:r>
            <a:r>
              <a:rPr kumimoji="1" lang="ja-JP" altLang="en-US" sz="3200" b="1" u="sng" dirty="0" smtClean="0">
                <a:latin typeface="Meiryo" charset="-128"/>
                <a:ea typeface="Meiryo" charset="-128"/>
                <a:cs typeface="Meiryo" charset="-128"/>
              </a:rPr>
              <a:t>システム</a:t>
            </a:r>
            <a:r>
              <a:rPr kumimoji="1" lang="ja-JP" altLang="en-US" sz="3200" b="1" dirty="0" smtClean="0">
                <a:latin typeface="Meiryo" charset="-128"/>
                <a:ea typeface="Meiryo" charset="-128"/>
                <a:cs typeface="Meiryo" charset="-128"/>
              </a:rPr>
              <a:t>が受ける影響</a:t>
            </a:r>
            <a:r>
              <a:rPr kumimoji="1" lang="en-US" altLang="ja-JP" sz="3200" b="1" dirty="0" smtClean="0">
                <a:latin typeface="Meiryo" charset="-128"/>
                <a:ea typeface="Meiryo" charset="-128"/>
                <a:cs typeface="Meiryo" charset="-128"/>
              </a:rPr>
              <a:t>:</a:t>
            </a:r>
            <a:endParaRPr kumimoji="1" lang="is-IS" altLang="ja-JP" sz="3200" b="1" dirty="0">
              <a:latin typeface="Meiryo" charset="-128"/>
              <a:ea typeface="Meiryo" charset="-128"/>
              <a:cs typeface="Meiryo" charset="-128"/>
            </a:endParaRPr>
          </a:p>
          <a:p>
            <a:pPr lvl="0" algn="l">
              <a:lnSpc>
                <a:spcPct val="120000"/>
              </a:lnSpc>
            </a:pPr>
            <a:r>
              <a:rPr kumimoji="1" lang="ja-JP" altLang="en-US" sz="3200" dirty="0"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kumimoji="1" lang="en-US" altLang="ja-JP" sz="3200" dirty="0">
                <a:latin typeface="Meiryo" charset="-128"/>
                <a:ea typeface="Meiryo" charset="-128"/>
                <a:cs typeface="Meiryo" charset="-128"/>
              </a:rPr>
              <a:t>1) 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正しい</a:t>
            </a:r>
            <a:r>
              <a:rPr kumimoji="1" lang="ja-JP" altLang="en-US" sz="3200" dirty="0">
                <a:latin typeface="Meiryo" charset="-128"/>
                <a:ea typeface="Meiryo" charset="-128"/>
                <a:cs typeface="Meiryo" charset="-128"/>
              </a:rPr>
              <a:t>位置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を導出こと</a:t>
            </a:r>
            <a:r>
              <a:rPr kumimoji="1" lang="ja-JP" altLang="en-US" sz="3200" dirty="0">
                <a:latin typeface="Meiryo" charset="-128"/>
                <a:ea typeface="Meiryo" charset="-128"/>
                <a:cs typeface="Meiryo" charset="-128"/>
              </a:rPr>
              <a:t>ができなく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なる（測位誤差）</a:t>
            </a:r>
            <a:endParaRPr kumimoji="1" lang="en-US" altLang="ja-JP" sz="3200" dirty="0">
              <a:latin typeface="Meiryo" charset="-128"/>
              <a:ea typeface="Meiryo" charset="-128"/>
              <a:cs typeface="Meiryo" charset="-128"/>
            </a:endParaRPr>
          </a:p>
          <a:p>
            <a:pPr lvl="0" algn="l">
              <a:lnSpc>
                <a:spcPct val="120000"/>
              </a:lnSpc>
            </a:pPr>
            <a:r>
              <a:rPr kumimoji="1" lang="ja-JP" altLang="en-US" sz="3200" dirty="0"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kumimoji="1" lang="en-US" altLang="ja-JP" sz="3200" dirty="0">
                <a:latin typeface="Meiryo" charset="-128"/>
                <a:ea typeface="Meiryo" charset="-128"/>
                <a:cs typeface="Meiryo" charset="-128"/>
              </a:rPr>
              <a:t>2) 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衛星</a:t>
            </a:r>
            <a:r>
              <a:rPr kumimoji="1" lang="ja-JP" altLang="en-US" sz="3200" dirty="0">
                <a:latin typeface="Meiryo" charset="-128"/>
                <a:ea typeface="Meiryo" charset="-128"/>
                <a:cs typeface="Meiryo" charset="-128"/>
              </a:rPr>
              <a:t>からの電波が受信できず，測位ができなく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なる（測位不能）</a:t>
            </a:r>
            <a:endParaRPr lang="ja-JP" altLang="en-US" sz="32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68163">
            <a:off x="902278" y="654572"/>
            <a:ext cx="9391688" cy="1023639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4525">
            <a:off x="4726607" y="3100379"/>
            <a:ext cx="10167262" cy="77033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3592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96" y="1564432"/>
            <a:ext cx="5483224" cy="36004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2320" y="1599771"/>
            <a:ext cx="3276513" cy="262895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368" y="1564432"/>
            <a:ext cx="3632532" cy="26642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696" y="5380856"/>
            <a:ext cx="5474012" cy="40327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2320" y="6798608"/>
            <a:ext cx="3960440" cy="262276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1012" y="4372744"/>
            <a:ext cx="2957189" cy="288032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319" y="4366119"/>
            <a:ext cx="3960441" cy="229187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09712" y="1780456"/>
            <a:ext cx="302433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ja-JP" altLang="en-US" sz="24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カナダのカメラ</a:t>
            </a:r>
            <a:endParaRPr kumimoji="1" lang="en-US" altLang="ja-JP" sz="2400" dirty="0" smtClean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9712" y="5596880"/>
            <a:ext cx="302433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ja-JP" altLang="en-US" sz="24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ノルウェーのカメラ</a:t>
            </a:r>
            <a:endParaRPr kumimoji="1" lang="en-US" altLang="ja-JP" sz="2400" dirty="0" smtClean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54328" y="4444752"/>
            <a:ext cx="331236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ja-JP" altLang="en-US" sz="24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ノルウェーのレーダー</a:t>
            </a:r>
            <a:endParaRPr kumimoji="1" lang="en-US" altLang="ja-JP" sz="2400" dirty="0" smtClean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74408" y="6893024"/>
            <a:ext cx="302433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ja-JP" altLang="en-US" sz="24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カナダのレーダー</a:t>
            </a:r>
            <a:endParaRPr kumimoji="1" lang="en-US" altLang="ja-JP" sz="2400" dirty="0" smtClean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670752" y="7325072"/>
            <a:ext cx="3312368" cy="89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24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ノルウェーに設置の</a:t>
            </a:r>
            <a:endParaRPr kumimoji="1" lang="en-US" altLang="ja-JP" sz="2400" dirty="0" smtClean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10000"/>
              </a:lnSpc>
            </a:pPr>
            <a:r>
              <a:rPr kumimoji="1" lang="en-US" altLang="ja-JP" sz="24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GPS 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測位信号受信機</a:t>
            </a:r>
            <a:endParaRPr kumimoji="1" lang="en-US" altLang="ja-JP" sz="2400" dirty="0" smtClean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42360" y="1708448"/>
            <a:ext cx="280831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ja-JP" altLang="en-US" sz="24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長野県菅平</a:t>
            </a:r>
            <a:endParaRPr kumimoji="1" lang="en-US" altLang="ja-JP" sz="2400" dirty="0" smtClean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382720" y="1708448"/>
            <a:ext cx="280831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ja-JP" altLang="en-US" sz="24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石垣島</a:t>
            </a:r>
            <a:endParaRPr kumimoji="1" lang="en-US" altLang="ja-JP" sz="2400" dirty="0" smtClean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0525" y="176115"/>
            <a:ext cx="130048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3200" b="1" dirty="0" smtClean="0">
                <a:latin typeface="Meiryo" charset="-128"/>
                <a:ea typeface="Meiryo" charset="-128"/>
                <a:cs typeface="Meiryo" charset="-128"/>
              </a:rPr>
              <a:t>電離圏が「いつ」「どこで」「どのように」乱れるかを計測</a:t>
            </a:r>
            <a:r>
              <a:rPr kumimoji="1" lang="en-US" altLang="ja-JP" sz="3200" b="1" dirty="0" smtClean="0">
                <a:latin typeface="Meiryo" charset="-128"/>
                <a:ea typeface="Meiryo" charset="-128"/>
                <a:cs typeface="Meiryo" charset="-128"/>
              </a:rPr>
              <a:t>:</a:t>
            </a:r>
          </a:p>
          <a:p>
            <a:pPr algn="l">
              <a:lnSpc>
                <a:spcPct val="120000"/>
              </a:lnSpc>
            </a:pPr>
            <a:r>
              <a:rPr kumimoji="1" lang="ja-JP" altLang="en-US" sz="3200" dirty="0"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→</a:t>
            </a:r>
            <a:r>
              <a:rPr kumimoji="1" lang="en-US" altLang="ja-JP" sz="3200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国内外に光や電波を用いた計測を展開</a:t>
            </a:r>
            <a:r>
              <a:rPr kumimoji="1" lang="en-US" altLang="ja-JP" sz="3200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→</a:t>
            </a:r>
            <a:r>
              <a:rPr kumimoji="1" lang="en-US" altLang="ja-JP" sz="3200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dirty="0" smtClean="0">
                <a:latin typeface="Meiryo" charset="-128"/>
                <a:ea typeface="Meiryo" charset="-128"/>
                <a:cs typeface="Meiryo" charset="-128"/>
              </a:rPr>
              <a:t>宇宙の天気予報</a:t>
            </a:r>
            <a:endParaRPr lang="ja-JP" altLang="en-US" sz="3200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096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80525" y="176115"/>
            <a:ext cx="1300480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32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電離圏が「いつ」「どこで」「どのように」乱れるかを計測</a:t>
            </a:r>
            <a:r>
              <a:rPr kumimoji="1" lang="en-US" altLang="ja-JP" sz="32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:</a:t>
            </a:r>
          </a:p>
          <a:p>
            <a:pPr algn="l">
              <a:lnSpc>
                <a:spcPct val="1200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→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国内外に光や電波を用いた計測を展開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→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宇宙の天気予報</a:t>
            </a:r>
            <a:endParaRPr kumimoji="1" lang="en-US" altLang="ja-JP" sz="3200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l">
              <a:lnSpc>
                <a:spcPct val="120000"/>
              </a:lnSpc>
            </a:pPr>
            <a:endParaRPr kumimoji="1" lang="en-US" altLang="ja-JP" sz="32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3200" b="1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　電離大気の乱れのイメージング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＠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カナダ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8568"/>
            <a:ext cx="13004800" cy="649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57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12" y="1391439"/>
            <a:ext cx="7755086" cy="775508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37704" y="176115"/>
            <a:ext cx="1245738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ja-JP" altLang="en-US" sz="3200" b="1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オーロラが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 GPS 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衛星の受信信号品質に与える影響のモニタリング</a:t>
            </a:r>
            <a:endParaRPr kumimoji="1" lang="en-US" altLang="ja-JP" sz="3200" b="1" dirty="0" smtClean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lnSpc>
                <a:spcPct val="120000"/>
              </a:lnSpc>
            </a:pPr>
            <a:r>
              <a:rPr kumimoji="1" lang="ja-JP" altLang="en-US" sz="32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　　　　　　　　　　　　　　　　　　　　　　　＠ノルウェー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02400" y="1636440"/>
            <a:ext cx="6192688" cy="767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ja-JP" altLang="en-US" sz="2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丸の位置は</a:t>
            </a:r>
            <a:r>
              <a:rPr kumimoji="1" lang="en-US" altLang="ja-JP" sz="28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GPS 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衛星の位置を示す</a:t>
            </a:r>
            <a:endParaRPr kumimoji="1" lang="en-US" altLang="ja-JP" sz="2800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lnSpc>
                <a:spcPct val="110000"/>
              </a:lnSpc>
            </a:pPr>
            <a:endParaRPr kumimoji="1" lang="en-US" altLang="ja-JP" sz="28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lnSpc>
                <a:spcPct val="110000"/>
              </a:lnSpc>
            </a:pPr>
            <a:endParaRPr kumimoji="1" lang="en-US" altLang="ja-JP" sz="2800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lnSpc>
                <a:spcPct val="110000"/>
              </a:lnSpc>
            </a:pPr>
            <a:endParaRPr kumimoji="1" lang="en-US" altLang="ja-JP" sz="28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lnSpc>
                <a:spcPct val="110000"/>
              </a:lnSpc>
            </a:pPr>
            <a:endParaRPr kumimoji="1" lang="en-US" altLang="ja-JP" sz="2800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lnSpc>
                <a:spcPct val="110000"/>
              </a:lnSpc>
            </a:pPr>
            <a:endParaRPr kumimoji="1" lang="en-US" altLang="ja-JP" sz="28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lnSpc>
                <a:spcPct val="110000"/>
              </a:lnSpc>
            </a:pPr>
            <a:endParaRPr kumimoji="1" lang="en-US" altLang="ja-JP" sz="2800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lnSpc>
                <a:spcPct val="110000"/>
              </a:lnSpc>
            </a:pPr>
            <a:endParaRPr kumimoji="1" lang="en-US" altLang="ja-JP" sz="28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lnSpc>
                <a:spcPct val="110000"/>
              </a:lnSpc>
            </a:pPr>
            <a:endParaRPr kumimoji="1" lang="en-US" altLang="ja-JP" sz="2800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lnSpc>
                <a:spcPct val="110000"/>
              </a:lnSpc>
            </a:pPr>
            <a:endParaRPr kumimoji="1" lang="en-US" altLang="ja-JP" sz="2800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lnSpc>
                <a:spcPct val="110000"/>
              </a:lnSpc>
            </a:pPr>
            <a:endParaRPr kumimoji="1" lang="en-US" altLang="ja-JP" sz="2800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lnSpc>
                <a:spcPct val="110000"/>
              </a:lnSpc>
            </a:pPr>
            <a:endParaRPr kumimoji="1" lang="en-US" altLang="ja-JP" sz="28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lnSpc>
                <a:spcPct val="110000"/>
              </a:lnSpc>
            </a:pPr>
            <a:r>
              <a:rPr kumimoji="1" lang="ja-JP" altLang="en-US" sz="2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丸が大きいほど</a:t>
            </a:r>
            <a:endParaRPr kumimoji="1" lang="en-US" altLang="ja-JP" sz="2800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lnSpc>
                <a:spcPct val="110000"/>
              </a:lnSpc>
            </a:pPr>
            <a:r>
              <a:rPr kumimoji="1" lang="ja-JP" altLang="en-US" sz="2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地上で受信された</a:t>
            </a:r>
            <a:endParaRPr kumimoji="1" lang="en-US" altLang="ja-JP" sz="28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lnSpc>
                <a:spcPct val="110000"/>
              </a:lnSpc>
            </a:pPr>
            <a:r>
              <a:rPr kumimoji="1" lang="en-US" altLang="ja-JP" sz="2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GPS 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衛星の</a:t>
            </a:r>
            <a:endParaRPr kumimoji="1" lang="en-US" altLang="ja-JP" sz="2800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lnSpc>
                <a:spcPct val="110000"/>
              </a:lnSpc>
            </a:pPr>
            <a:r>
              <a:rPr kumimoji="1" lang="ja-JP" altLang="en-US" sz="2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信号品質が「悪い」ことを表す</a:t>
            </a:r>
            <a:endParaRPr kumimoji="1" lang="en-US" altLang="ja-JP" sz="2800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515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タイトル &amp; 箇条書き">
  <a:themeElements>
    <a:clrScheme name="タイトル &amp; 箇条書き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">
      <a:majorFont>
        <a:latin typeface="ヒラギノ角ゴ Pro W3"/>
        <a:ea typeface="ヒラギノ角ゴ Pro W3"/>
        <a:cs typeface="ヒラギノ角ゴ Pro W3"/>
      </a:majorFont>
      <a:minorFont>
        <a:latin typeface="ヒラギノ角ゴ Pro W3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lnDef>
  </a:objectDefaults>
  <a:extraClrSchemeLst>
    <a:extraClrScheme>
      <a:clrScheme name="タイトル &amp; 箇条書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タイトル &amp; 箇条書き（左）">
  <a:themeElements>
    <a:clrScheme name="タイトル &amp; 箇条書き（左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（左）">
      <a:majorFont>
        <a:latin typeface="ヒラギノ角ゴ Pro W3"/>
        <a:ea typeface="ヒラギノ角ゴ Pro W3"/>
        <a:cs typeface="ヒラギノ角ゴ Pro W3"/>
      </a:majorFont>
      <a:minorFont>
        <a:latin typeface="ヒラギノ角ゴ Pro W3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lnDef>
  </a:objectDefaults>
  <a:extraClrSchemeLst>
    <a:extraClrScheme>
      <a:clrScheme name="タイトル &amp; 箇条書き（左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タイトル &amp; 箇条書き（2 段組み）">
  <a:themeElements>
    <a:clrScheme name="タイトル &amp; 箇条書き（2 段組み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（2 段組み）">
      <a:majorFont>
        <a:latin typeface="ヒラギノ角ゴ Pro W3"/>
        <a:ea typeface="ヒラギノ角ゴ Pro W3"/>
        <a:cs typeface="ヒラギノ角ゴ Pro W3"/>
      </a:majorFont>
      <a:minorFont>
        <a:latin typeface="ヒラギノ角ゴ Pro W3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lnDef>
  </a:objectDefaults>
  <a:extraClrSchemeLst>
    <a:extraClrScheme>
      <a:clrScheme name="タイトル &amp; 箇条書き（2 段組み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タイトル &amp; 箇条書き（右）">
  <a:themeElements>
    <a:clrScheme name="タイトル &amp; 箇条書き（右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（右）">
      <a:majorFont>
        <a:latin typeface="ヒラギノ角ゴ Pro W3"/>
        <a:ea typeface="ヒラギノ角ゴ Pro W3"/>
        <a:cs typeface="ヒラギノ角ゴ Pro W3"/>
      </a:majorFont>
      <a:minorFont>
        <a:latin typeface="ヒラギノ角ゴ Pro W3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lnDef>
  </a:objectDefaults>
  <a:extraClrSchemeLst>
    <a:extraClrScheme>
      <a:clrScheme name="タイトル &amp; 箇条書き（右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タイトル、箇条書き、画像">
  <a:themeElements>
    <a:clrScheme name="タイトル、箇条書き、画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、箇条書き、画像">
      <a:majorFont>
        <a:latin typeface="ヒラギノ角ゴ Pro W3"/>
        <a:ea typeface="ヒラギノ角ゴ Pro W3"/>
        <a:cs typeface="ヒラギノ角ゴ Pro W3"/>
      </a:majorFont>
      <a:minorFont>
        <a:latin typeface="ヒラギノ角ゴ Pro W3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lnDef>
  </a:objectDefaults>
  <a:extraClrSchemeLst>
    <a:extraClrScheme>
      <a:clrScheme name="タイトル、箇条書き、画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タイトル（中央）">
  <a:themeElements>
    <a:clrScheme name="タイトル（中央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（中央）">
      <a:majorFont>
        <a:latin typeface="ヒラギノ角ゴ Pro W3"/>
        <a:ea typeface="ヒラギノ角ゴ Pro W3"/>
        <a:cs typeface="ヒラギノ角ゴ Pro W3"/>
      </a:majorFont>
      <a:minorFont>
        <a:latin typeface="ヒラギノ角ゴ Pro W3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lnDef>
  </a:objectDefaults>
  <a:extraClrSchemeLst>
    <a:extraClrScheme>
      <a:clrScheme name="タイトル（中央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箇条書き">
  <a:themeElements>
    <a:clrScheme name="箇条書き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箇条書き">
      <a:majorFont>
        <a:latin typeface="ヒラギノ角ゴ Pro W3"/>
        <a:ea typeface="ヒラギノ角ゴ Pro W3"/>
        <a:cs typeface="ヒラギノ角ゴ Pro W3"/>
      </a:majorFont>
      <a:minorFont>
        <a:latin typeface="ヒラギノ角ゴ Pro W3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lnDef>
  </a:objectDefaults>
  <a:extraClrSchemeLst>
    <a:extraClrScheme>
      <a:clrScheme name="箇条書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画像（横長）">
  <a:themeElements>
    <a:clrScheme name="画像（横長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像（横長）">
      <a:majorFont>
        <a:latin typeface="ヒラギノ角ゴ Pro W3"/>
        <a:ea typeface="ヒラギノ角ゴ Pro W3"/>
        <a:cs typeface="ヒラギノ角ゴ Pro W3"/>
      </a:majorFont>
      <a:minorFont>
        <a:latin typeface="ヒラギノ角ゴ Pro W3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lnDef>
  </a:objectDefaults>
  <a:extraClrSchemeLst>
    <a:extraClrScheme>
      <a:clrScheme name="画像（横長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画像（横長、反射）">
  <a:themeElements>
    <a:clrScheme name="画像（横長、反射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像（横長、反射）">
      <a:majorFont>
        <a:latin typeface="ヒラギノ角ゴ Pro W3"/>
        <a:ea typeface="ヒラギノ角ゴ Pro W3"/>
        <a:cs typeface="ヒラギノ角ゴ Pro W3"/>
      </a:majorFont>
      <a:minorFont>
        <a:latin typeface="ヒラギノ角ゴ Pro W3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lnDef>
  </a:objectDefaults>
  <a:extraClrSchemeLst>
    <a:extraClrScheme>
      <a:clrScheme name="画像（横長、反射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画像（縦長）">
  <a:themeElements>
    <a:clrScheme name="画像（縦長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像（縦長）">
      <a:majorFont>
        <a:latin typeface="ヒラギノ角ゴ Pro W3"/>
        <a:ea typeface="ヒラギノ角ゴ Pro W3"/>
        <a:cs typeface="ヒラギノ角ゴ Pro W3"/>
      </a:majorFont>
      <a:minorFont>
        <a:latin typeface="ヒラギノ角ゴ Pro W3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lnDef>
  </a:objectDefaults>
  <a:extraClrSchemeLst>
    <a:extraClrScheme>
      <a:clrScheme name="画像（縦長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画像（縦長、反射）">
  <a:themeElements>
    <a:clrScheme name="画像（縦長、反射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像（縦長、反射）">
      <a:majorFont>
        <a:latin typeface="ヒラギノ角ゴ Pro W3"/>
        <a:ea typeface="ヒラギノ角ゴ Pro W3"/>
        <a:cs typeface="ヒラギノ角ゴ Pro W3"/>
      </a:majorFont>
      <a:minorFont>
        <a:latin typeface="ヒラギノ角ゴ Pro W3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lnDef>
  </a:objectDefaults>
  <a:extraClrSchemeLst>
    <a:extraClrScheme>
      <a:clrScheme name="画像（縦長、反射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タイトル（上）">
  <a:themeElements>
    <a:clrScheme name="タイトル（上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（上）">
      <a:majorFont>
        <a:latin typeface="ヒラギノ角ゴ Pro W3"/>
        <a:ea typeface="ヒラギノ角ゴ Pro W3"/>
        <a:cs typeface="ヒラギノ角ゴ Pro W3"/>
      </a:majorFont>
      <a:minorFont>
        <a:latin typeface="ヒラギノ角ゴ Pro W3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lnDef>
  </a:objectDefaults>
  <a:extraClrSchemeLst>
    <a:extraClrScheme>
      <a:clrScheme name="タイトル（上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空白">
  <a:themeElements>
    <a:clrScheme name="空白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空白">
      <a:majorFont>
        <a:latin typeface="ヒラギノ角ゴ Pro W3"/>
        <a:ea typeface="ヒラギノ角ゴ Pro W3"/>
        <a:cs typeface="ヒラギノ角ゴ Pro W3"/>
      </a:majorFont>
      <a:minorFont>
        <a:latin typeface="ヒラギノ角ゴ Pro W3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lnDef>
  </a:objectDefaults>
  <a:extraClrSchemeLst>
    <a:extraClrScheme>
      <a:clrScheme name="空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7560</TotalTime>
  <Pages>0</Pages>
  <Words>267</Words>
  <Characters>0</Characters>
  <Application>Microsoft Macintosh PowerPoint</Application>
  <PresentationFormat>ユーザー設定</PresentationFormat>
  <Lines>0</Lines>
  <Paragraphs>81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13</vt:i4>
      </vt:variant>
      <vt:variant>
        <vt:lpstr>スライド タイトル</vt:lpstr>
      </vt:variant>
      <vt:variant>
        <vt:i4>8</vt:i4>
      </vt:variant>
    </vt:vector>
  </HeadingPairs>
  <TitlesOfParts>
    <vt:vector size="26" baseType="lpstr">
      <vt:lpstr>Calibri</vt:lpstr>
      <vt:lpstr>Meiryo</vt:lpstr>
      <vt:lpstr>ＭＳ Ｐゴシック</vt:lpstr>
      <vt:lpstr>ヒラギノ角ゴ Pro W3</vt:lpstr>
      <vt:lpstr>ヒラギノ丸ゴ Pro W4</vt:lpstr>
      <vt:lpstr>タイトル &amp; 箇条書き</vt:lpstr>
      <vt:lpstr>タイトル（中央）</vt:lpstr>
      <vt:lpstr>箇条書き</vt:lpstr>
      <vt:lpstr>画像（横長）</vt:lpstr>
      <vt:lpstr>画像（横長、反射）</vt:lpstr>
      <vt:lpstr>画像（縦長）</vt:lpstr>
      <vt:lpstr>画像（縦長、反射）</vt:lpstr>
      <vt:lpstr>タイトル（上）</vt:lpstr>
      <vt:lpstr>空白</vt:lpstr>
      <vt:lpstr>タイトル &amp; 箇条書き（左）</vt:lpstr>
      <vt:lpstr>タイトル &amp; 箇条書き（2 段組み）</vt:lpstr>
      <vt:lpstr>タイトル &amp; 箇条書き（右）</vt:lpstr>
      <vt:lpstr>タイトル、箇条書き、画像</vt:lpstr>
      <vt:lpstr>光と電波を用いた 宇宙通信環境のリモートセンシング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電気通信大学 准教授公募 面接資料</dc:title>
  <dc:subject/>
  <dc:creator/>
  <cp:keywords/>
  <dc:description/>
  <cp:lastModifiedBy>Microsoft Office ユーザー</cp:lastModifiedBy>
  <cp:revision>237</cp:revision>
  <cp:lastPrinted>2012-03-27T09:02:59Z</cp:lastPrinted>
  <dcterms:modified xsi:type="dcterms:W3CDTF">2016-10-21T08:50:08Z</dcterms:modified>
</cp:coreProperties>
</file>