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8" r:id="rId6"/>
    <p:sldId id="264" r:id="rId7"/>
    <p:sldId id="266" r:id="rId8"/>
    <p:sldId id="265" r:id="rId9"/>
    <p:sldId id="269" r:id="rId10"/>
    <p:sldId id="270" r:id="rId11"/>
    <p:sldId id="273" r:id="rId12"/>
    <p:sldId id="272"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944" y="-96"/>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105172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32708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159029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310367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399819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265244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86689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91279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348057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229169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CC76B2-25BF-F141-BBE7-B503408E4FD4}" type="datetimeFigureOut">
              <a:rPr kumimoji="1" lang="ja-JP" altLang="en-US" smtClean="0"/>
              <a:t>2014/09/22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3816856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C76B2-25BF-F141-BBE7-B503408E4FD4}" type="datetimeFigureOut">
              <a:rPr kumimoji="1" lang="ja-JP" altLang="en-US" smtClean="0"/>
              <a:t>2014/09/22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A3E13-4951-104E-A28D-B2F8D6EF935E}" type="slidenum">
              <a:rPr kumimoji="1" lang="ja-JP" altLang="en-US" smtClean="0"/>
              <a:t>‹#›</a:t>
            </a:fld>
            <a:endParaRPr kumimoji="1" lang="ja-JP" altLang="en-US"/>
          </a:p>
        </p:txBody>
      </p:sp>
    </p:spTree>
    <p:extLst>
      <p:ext uri="{BB962C8B-B14F-4D97-AF65-F5344CB8AC3E}">
        <p14:creationId xmlns:p14="http://schemas.microsoft.com/office/powerpoint/2010/main" val="62736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latin typeface="Arial"/>
                <a:cs typeface="Arial"/>
              </a:rPr>
              <a:t>2014 </a:t>
            </a:r>
            <a:r>
              <a:rPr kumimoji="1" lang="ja-JP" altLang="en-US" dirty="0" smtClean="0">
                <a:latin typeface="Arial"/>
                <a:cs typeface="Arial"/>
              </a:rPr>
              <a:t>年度</a:t>
            </a:r>
            <a:r>
              <a:rPr kumimoji="1" lang="en-US" altLang="ja-JP" dirty="0" smtClean="0">
                <a:latin typeface="Arial"/>
                <a:cs typeface="Arial"/>
              </a:rPr>
              <a:t> MTI </a:t>
            </a:r>
            <a:r>
              <a:rPr kumimoji="1" lang="ja-JP" altLang="en-US" dirty="0" smtClean="0">
                <a:latin typeface="Arial"/>
                <a:cs typeface="Arial"/>
              </a:rPr>
              <a:t>研究集会</a:t>
            </a:r>
            <a:endParaRPr kumimoji="1" lang="ja-JP" altLang="en-US" dirty="0">
              <a:latin typeface="Arial"/>
              <a:cs typeface="Arial"/>
            </a:endParaRPr>
          </a:p>
        </p:txBody>
      </p:sp>
      <p:sp>
        <p:nvSpPr>
          <p:cNvPr id="3" name="サブタイトル 2"/>
          <p:cNvSpPr>
            <a:spLocks noGrp="1"/>
          </p:cNvSpPr>
          <p:nvPr>
            <p:ph type="subTitle" idx="1"/>
          </p:nvPr>
        </p:nvSpPr>
        <p:spPr/>
        <p:txBody>
          <a:bodyPr/>
          <a:lstStyle/>
          <a:p>
            <a:r>
              <a:rPr kumimoji="1" lang="ja-JP" altLang="en-US" dirty="0" smtClean="0">
                <a:latin typeface="Arial"/>
                <a:cs typeface="Arial"/>
              </a:rPr>
              <a:t>趣旨説明</a:t>
            </a:r>
            <a:endParaRPr kumimoji="1" lang="en-US" altLang="ja-JP" dirty="0" smtClean="0">
              <a:latin typeface="Arial"/>
              <a:cs typeface="Arial"/>
            </a:endParaRPr>
          </a:p>
          <a:p>
            <a:endParaRPr lang="en-US" altLang="ja-JP" dirty="0">
              <a:latin typeface="Arial"/>
              <a:cs typeface="Arial"/>
            </a:endParaRPr>
          </a:p>
          <a:p>
            <a:r>
              <a:rPr kumimoji="1" lang="en-US" altLang="ja-JP" dirty="0" smtClean="0">
                <a:latin typeface="Arial"/>
                <a:cs typeface="Arial"/>
              </a:rPr>
              <a:t>MTI </a:t>
            </a:r>
            <a:r>
              <a:rPr kumimoji="1" lang="ja-JP" altLang="en-US" dirty="0" smtClean="0">
                <a:latin typeface="Arial"/>
                <a:cs typeface="Arial"/>
              </a:rPr>
              <a:t>世話人</a:t>
            </a:r>
            <a:endParaRPr kumimoji="1" lang="en-US" altLang="ja-JP" dirty="0" smtClean="0">
              <a:latin typeface="Arial"/>
              <a:cs typeface="Arial"/>
            </a:endParaRPr>
          </a:p>
        </p:txBody>
      </p:sp>
      <p:sp>
        <p:nvSpPr>
          <p:cNvPr id="4" name="正方形/長方形 3"/>
          <p:cNvSpPr/>
          <p:nvPr/>
        </p:nvSpPr>
        <p:spPr>
          <a:xfrm>
            <a:off x="154304" y="237151"/>
            <a:ext cx="8830941" cy="966418"/>
          </a:xfrm>
          <a:prstGeom prst="rect">
            <a:avLst/>
          </a:prstGeom>
        </p:spPr>
        <p:txBody>
          <a:bodyPr wrap="square">
            <a:spAutoFit/>
          </a:bodyPr>
          <a:lstStyle/>
          <a:p>
            <a:pPr algn="ctr">
              <a:lnSpc>
                <a:spcPct val="120000"/>
              </a:lnSpc>
            </a:pPr>
            <a:r>
              <a:rPr lang="ja-JP" altLang="en-US" sz="2400" dirty="0" smtClean="0">
                <a:latin typeface="Arial"/>
                <a:cs typeface="Arial"/>
              </a:rPr>
              <a:t>平成</a:t>
            </a:r>
            <a:r>
              <a:rPr lang="en-US" altLang="ja-JP" sz="2400" dirty="0" smtClean="0">
                <a:latin typeface="Arial"/>
                <a:cs typeface="Arial"/>
              </a:rPr>
              <a:t> 26 </a:t>
            </a:r>
            <a:r>
              <a:rPr lang="ja-JP" altLang="en-US" sz="2400" dirty="0" smtClean="0">
                <a:latin typeface="Arial"/>
                <a:cs typeface="Arial"/>
              </a:rPr>
              <a:t>年度</a:t>
            </a:r>
            <a:endParaRPr lang="ja-JP" altLang="en-US" sz="2400" dirty="0">
              <a:latin typeface="Arial"/>
              <a:cs typeface="Arial"/>
            </a:endParaRPr>
          </a:p>
          <a:p>
            <a:pPr algn="ctr">
              <a:lnSpc>
                <a:spcPct val="120000"/>
              </a:lnSpc>
            </a:pPr>
            <a:r>
              <a:rPr lang="ja-JP" altLang="en-US" sz="2400" dirty="0">
                <a:latin typeface="Arial"/>
                <a:cs typeface="Arial"/>
              </a:rPr>
              <a:t>「</a:t>
            </a:r>
            <a:r>
              <a:rPr lang="en-US" altLang="ja-JP" sz="2400" dirty="0">
                <a:latin typeface="Arial"/>
                <a:cs typeface="Arial"/>
              </a:rPr>
              <a:t>MTI </a:t>
            </a:r>
            <a:r>
              <a:rPr lang="ja-JP" altLang="en-US" sz="2400" dirty="0">
                <a:latin typeface="Arial"/>
                <a:cs typeface="Arial"/>
              </a:rPr>
              <a:t>研究集会</a:t>
            </a:r>
            <a:r>
              <a:rPr lang="ja-JP" altLang="en-US" sz="2400" dirty="0" smtClean="0">
                <a:latin typeface="Arial"/>
                <a:cs typeface="Arial"/>
              </a:rPr>
              <a:t>」</a:t>
            </a:r>
            <a:r>
              <a:rPr lang="en-US" altLang="ja-JP" sz="2400" dirty="0" smtClean="0">
                <a:latin typeface="Arial"/>
                <a:cs typeface="Arial"/>
              </a:rPr>
              <a:t> + </a:t>
            </a:r>
            <a:r>
              <a:rPr lang="ja-JP" altLang="en-US" sz="2400" dirty="0" smtClean="0">
                <a:latin typeface="Arial"/>
                <a:cs typeface="Arial"/>
              </a:rPr>
              <a:t>「</a:t>
            </a:r>
            <a:r>
              <a:rPr lang="en-US" altLang="ja-JP" sz="2400" dirty="0">
                <a:latin typeface="Arial"/>
                <a:cs typeface="Arial"/>
              </a:rPr>
              <a:t>ISS-IMAP </a:t>
            </a:r>
            <a:r>
              <a:rPr lang="ja-JP" altLang="en-US" sz="2400" dirty="0">
                <a:latin typeface="Arial"/>
                <a:cs typeface="Arial"/>
              </a:rPr>
              <a:t>研究集会</a:t>
            </a:r>
            <a:r>
              <a:rPr lang="ja-JP" altLang="en-US" sz="2400" dirty="0" smtClean="0">
                <a:latin typeface="Arial"/>
                <a:cs typeface="Arial"/>
              </a:rPr>
              <a:t>」</a:t>
            </a:r>
            <a:r>
              <a:rPr lang="en-US" altLang="ja-JP" sz="2400" dirty="0" smtClean="0">
                <a:latin typeface="Arial"/>
                <a:cs typeface="Arial"/>
              </a:rPr>
              <a:t> </a:t>
            </a:r>
            <a:r>
              <a:rPr lang="ja-JP" altLang="en-US" sz="2400" dirty="0" smtClean="0">
                <a:latin typeface="Arial"/>
                <a:cs typeface="Arial"/>
              </a:rPr>
              <a:t>合同ワークショップ</a:t>
            </a:r>
            <a:endParaRPr lang="ja-JP" altLang="en-US" sz="2400" dirty="0">
              <a:latin typeface="Arial"/>
              <a:cs typeface="Arial"/>
            </a:endParaRPr>
          </a:p>
        </p:txBody>
      </p:sp>
    </p:spTree>
    <p:extLst>
      <p:ext uri="{BB962C8B-B14F-4D97-AF65-F5344CB8AC3E}">
        <p14:creationId xmlns:p14="http://schemas.microsoft.com/office/powerpoint/2010/main" val="44359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normAutofit/>
          </a:bodyPr>
          <a:lstStyle/>
          <a:p>
            <a:r>
              <a:rPr lang="en-US" altLang="ja-JP" sz="2000" dirty="0" smtClean="0">
                <a:latin typeface="Arial"/>
                <a:cs typeface="Arial"/>
              </a:rPr>
              <a:t>MTI Grand Challenge – Topic 2</a:t>
            </a:r>
            <a:br>
              <a:rPr lang="en-US" altLang="ja-JP" sz="2000" dirty="0" smtClean="0">
                <a:latin typeface="Arial"/>
                <a:cs typeface="Arial"/>
              </a:rPr>
            </a:br>
            <a:r>
              <a:rPr lang="ja-JP" altLang="ja-JP" sz="2800" dirty="0" smtClean="0">
                <a:latin typeface="Arial"/>
                <a:cs typeface="Arial"/>
              </a:rPr>
              <a:t>大気上下結合解明に向けた</a:t>
            </a:r>
            <a:r>
              <a:rPr lang="en-US" altLang="ja-JP" sz="2800" dirty="0" smtClean="0">
                <a:latin typeface="Arial"/>
                <a:cs typeface="Arial"/>
              </a:rPr>
              <a:t> MTI </a:t>
            </a:r>
            <a:r>
              <a:rPr lang="ja-JP" altLang="ja-JP" sz="2800" dirty="0" smtClean="0">
                <a:latin typeface="Arial"/>
                <a:cs typeface="Arial"/>
              </a:rPr>
              <a:t>の科学</a:t>
            </a:r>
            <a:endParaRPr kumimoji="1" lang="ja-JP" altLang="en-US" sz="2800" dirty="0"/>
          </a:p>
        </p:txBody>
      </p:sp>
      <p:sp>
        <p:nvSpPr>
          <p:cNvPr id="3" name="コンテンツ プレースホルダー 2"/>
          <p:cNvSpPr>
            <a:spLocks noGrp="1"/>
          </p:cNvSpPr>
          <p:nvPr>
            <p:ph idx="1"/>
          </p:nvPr>
        </p:nvSpPr>
        <p:spPr>
          <a:xfrm>
            <a:off x="304800" y="1257300"/>
            <a:ext cx="8655050" cy="5448300"/>
          </a:xfrm>
        </p:spPr>
        <p:txBody>
          <a:bodyPr>
            <a:normAutofit/>
          </a:bodyPr>
          <a:lstStyle/>
          <a:p>
            <a:pPr marL="0" indent="0">
              <a:lnSpc>
                <a:spcPct val="120000"/>
              </a:lnSpc>
              <a:buNone/>
            </a:pPr>
            <a:r>
              <a:rPr lang="ja-JP" altLang="ja-JP" sz="1800" dirty="0" smtClean="0">
                <a:latin typeface="Arial"/>
                <a:cs typeface="Arial"/>
              </a:rPr>
              <a:t>大気</a:t>
            </a:r>
            <a:r>
              <a:rPr lang="ja-JP" altLang="ja-JP" sz="1800" dirty="0">
                <a:latin typeface="Arial"/>
                <a:cs typeface="Arial"/>
              </a:rPr>
              <a:t>上下結合系における成層圏ー中間圏の大気</a:t>
            </a:r>
            <a:r>
              <a:rPr lang="ja-JP" altLang="ja-JP" sz="1800" dirty="0" smtClean="0">
                <a:latin typeface="Arial"/>
                <a:cs typeface="Arial"/>
              </a:rPr>
              <a:t>ダイナミクス</a:t>
            </a:r>
            <a:endParaRPr lang="en-US" altLang="ja-JP" sz="1800" dirty="0">
              <a:latin typeface="Arial"/>
              <a:cs typeface="Arial"/>
            </a:endParaRPr>
          </a:p>
          <a:p>
            <a:pPr marL="0" indent="0">
              <a:lnSpc>
                <a:spcPct val="120000"/>
              </a:lnSpc>
              <a:buNone/>
            </a:pPr>
            <a:r>
              <a:rPr lang="en-US" altLang="ja-JP" sz="1800" dirty="0" smtClean="0">
                <a:latin typeface="Arial"/>
                <a:cs typeface="Arial"/>
              </a:rPr>
              <a:t>		</a:t>
            </a:r>
            <a:r>
              <a:rPr lang="ja-JP" altLang="ja-JP" sz="1800" dirty="0" smtClean="0">
                <a:latin typeface="Arial"/>
                <a:cs typeface="Arial"/>
              </a:rPr>
              <a:t>三好</a:t>
            </a:r>
            <a:r>
              <a:rPr lang="ja-JP" altLang="ja-JP" sz="1800" dirty="0">
                <a:latin typeface="Arial"/>
                <a:cs typeface="Arial"/>
              </a:rPr>
              <a:t>勉信（九州大学大学院理学研究院</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大気</a:t>
            </a:r>
            <a:r>
              <a:rPr lang="ja-JP" altLang="ja-JP" sz="1800" dirty="0">
                <a:latin typeface="Arial"/>
                <a:cs typeface="Arial"/>
              </a:rPr>
              <a:t>上下結合における下部熱圏の役割と観測の</a:t>
            </a:r>
            <a:r>
              <a:rPr lang="ja-JP" altLang="ja-JP" sz="1800" dirty="0" smtClean="0">
                <a:latin typeface="Arial"/>
                <a:cs typeface="Arial"/>
              </a:rPr>
              <a:t>重要性</a:t>
            </a:r>
            <a:endParaRPr lang="en-US" altLang="ja-JP" sz="1800" dirty="0" smtClean="0">
              <a:latin typeface="Arial"/>
              <a:cs typeface="Arial"/>
            </a:endParaRPr>
          </a:p>
          <a:p>
            <a:pPr marL="0" indent="0">
              <a:lnSpc>
                <a:spcPct val="120000"/>
              </a:lnSpc>
              <a:buNone/>
            </a:pPr>
            <a:r>
              <a:rPr lang="en-US" altLang="ja-JP" sz="1800" dirty="0">
                <a:latin typeface="Arial"/>
                <a:cs typeface="Arial"/>
              </a:rPr>
              <a:t>	</a:t>
            </a:r>
            <a:r>
              <a:rPr lang="en-US" altLang="ja-JP" sz="1800" dirty="0" smtClean="0">
                <a:latin typeface="Arial"/>
                <a:cs typeface="Arial"/>
              </a:rPr>
              <a:t>	</a:t>
            </a:r>
            <a:r>
              <a:rPr lang="ja-JP" altLang="ja-JP" sz="1800" dirty="0">
                <a:latin typeface="Arial"/>
                <a:cs typeface="Arial"/>
              </a:rPr>
              <a:t>藤原均（成蹊大</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大気</a:t>
            </a:r>
            <a:r>
              <a:rPr lang="ja-JP" altLang="ja-JP" sz="1800" dirty="0">
                <a:latin typeface="Arial"/>
                <a:cs typeface="Arial"/>
              </a:rPr>
              <a:t>上下結合がもたらす電離</a:t>
            </a:r>
            <a:r>
              <a:rPr lang="en-US" altLang="ja-JP" sz="1800" dirty="0">
                <a:latin typeface="Arial"/>
                <a:cs typeface="Arial"/>
              </a:rPr>
              <a:t>/</a:t>
            </a:r>
            <a:r>
              <a:rPr lang="ja-JP" altLang="ja-JP" sz="1800" dirty="0">
                <a:latin typeface="Arial"/>
                <a:cs typeface="Arial"/>
              </a:rPr>
              <a:t>中性大気中の</a:t>
            </a:r>
            <a:r>
              <a:rPr lang="ja-JP" altLang="ja-JP" sz="1800" dirty="0" smtClean="0">
                <a:latin typeface="Arial"/>
                <a:cs typeface="Arial"/>
              </a:rPr>
              <a:t>諸現象</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小川忠彦</a:t>
            </a:r>
            <a:r>
              <a:rPr lang="ja-JP" altLang="ja-JP" sz="1800" dirty="0">
                <a:latin typeface="Arial"/>
                <a:cs typeface="Arial"/>
              </a:rPr>
              <a:t>（情報通信研究機構</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SSW </a:t>
            </a:r>
            <a:r>
              <a:rPr lang="ja-JP" altLang="ja-JP" sz="1800" dirty="0">
                <a:latin typeface="Arial"/>
                <a:cs typeface="Arial"/>
              </a:rPr>
              <a:t>における 超高層大気への</a:t>
            </a:r>
            <a:r>
              <a:rPr lang="ja-JP" altLang="ja-JP" sz="1800" dirty="0" smtClean="0">
                <a:latin typeface="Arial"/>
                <a:cs typeface="Arial"/>
              </a:rPr>
              <a:t>影響</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en-US" altLang="ja-JP" sz="1800" dirty="0" err="1" smtClean="0">
                <a:latin typeface="Arial"/>
                <a:cs typeface="Arial"/>
              </a:rPr>
              <a:t>Huixin</a:t>
            </a:r>
            <a:r>
              <a:rPr lang="en-US" altLang="ja-JP" sz="1800" dirty="0" smtClean="0">
                <a:latin typeface="Arial"/>
                <a:cs typeface="Arial"/>
              </a:rPr>
              <a:t> </a:t>
            </a:r>
            <a:r>
              <a:rPr lang="en-US" altLang="ja-JP" sz="1800" dirty="0">
                <a:latin typeface="Arial"/>
                <a:cs typeface="Arial"/>
              </a:rPr>
              <a:t>Liu</a:t>
            </a:r>
            <a:r>
              <a:rPr lang="ja-JP" altLang="ja-JP" sz="1800" dirty="0">
                <a:latin typeface="Arial"/>
                <a:cs typeface="Arial"/>
              </a:rPr>
              <a:t>（九州大学</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中低</a:t>
            </a:r>
            <a:r>
              <a:rPr lang="ja-JP" altLang="ja-JP" sz="1800" dirty="0">
                <a:latin typeface="Arial"/>
                <a:cs typeface="Arial"/>
              </a:rPr>
              <a:t>緯度電離圏擾乱と下層</a:t>
            </a:r>
            <a:r>
              <a:rPr lang="ja-JP" altLang="ja-JP" sz="1800" dirty="0" smtClean="0">
                <a:latin typeface="Arial"/>
                <a:cs typeface="Arial"/>
              </a:rPr>
              <a:t>大気</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大塚</a:t>
            </a:r>
            <a:r>
              <a:rPr lang="ja-JP" altLang="ja-JP" sz="1800" dirty="0">
                <a:latin typeface="Arial"/>
                <a:cs typeface="Arial"/>
              </a:rPr>
              <a:t>雄一（名古屋大学太陽地球環境研究所</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短期</a:t>
            </a:r>
            <a:r>
              <a:rPr lang="ja-JP" altLang="ja-JP" sz="1800" dirty="0">
                <a:latin typeface="Arial"/>
                <a:cs typeface="Arial"/>
              </a:rPr>
              <a:t>・局所的な地表</a:t>
            </a:r>
            <a:r>
              <a:rPr lang="en-US" altLang="ja-JP" sz="1800" dirty="0">
                <a:latin typeface="Arial"/>
                <a:cs typeface="Arial"/>
              </a:rPr>
              <a:t>/</a:t>
            </a:r>
            <a:r>
              <a:rPr lang="ja-JP" altLang="ja-JP" sz="1800" dirty="0">
                <a:latin typeface="Arial"/>
                <a:cs typeface="Arial"/>
              </a:rPr>
              <a:t>気象が及ぼす超高層大気の</a:t>
            </a:r>
            <a:r>
              <a:rPr lang="ja-JP" altLang="ja-JP" sz="1800" dirty="0" smtClean="0">
                <a:latin typeface="Arial"/>
                <a:cs typeface="Arial"/>
              </a:rPr>
              <a:t>変動</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鈴木</a:t>
            </a:r>
            <a:r>
              <a:rPr lang="ja-JP" altLang="ja-JP" sz="1800" dirty="0">
                <a:latin typeface="Arial"/>
                <a:cs typeface="Arial"/>
              </a:rPr>
              <a:t>臣（名古屋大学太陽地球環境研究所</a:t>
            </a:r>
            <a:r>
              <a:rPr lang="ja-JP" altLang="ja-JP" sz="1800" dirty="0" smtClean="0">
                <a:latin typeface="Arial"/>
                <a:cs typeface="Arial"/>
              </a:rPr>
              <a:t>）</a:t>
            </a:r>
            <a:endParaRPr lang="ja-JP" altLang="ja-JP" sz="1800" dirty="0">
              <a:latin typeface="Arial"/>
              <a:cs typeface="Arial"/>
            </a:endParaRPr>
          </a:p>
        </p:txBody>
      </p:sp>
      <p:sp>
        <p:nvSpPr>
          <p:cNvPr id="4" name="右中かっこ 3"/>
          <p:cNvSpPr/>
          <p:nvPr/>
        </p:nvSpPr>
        <p:spPr>
          <a:xfrm>
            <a:off x="6350001" y="1406769"/>
            <a:ext cx="130256" cy="1966872"/>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右中かっこ 4"/>
          <p:cNvSpPr/>
          <p:nvPr/>
        </p:nvSpPr>
        <p:spPr>
          <a:xfrm>
            <a:off x="6350001" y="3753990"/>
            <a:ext cx="130256" cy="1966872"/>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6525840" y="2062259"/>
            <a:ext cx="1977224" cy="646331"/>
          </a:xfrm>
          <a:prstGeom prst="rect">
            <a:avLst/>
          </a:prstGeom>
          <a:noFill/>
        </p:spPr>
        <p:txBody>
          <a:bodyPr wrap="none" rtlCol="0">
            <a:spAutoFit/>
          </a:bodyPr>
          <a:lstStyle/>
          <a:p>
            <a:r>
              <a:rPr kumimoji="1" lang="ja-JP" altLang="en-US" dirty="0" smtClean="0">
                <a:solidFill>
                  <a:srgbClr val="FF0000"/>
                </a:solidFill>
              </a:rPr>
              <a:t>上下結合に関する</a:t>
            </a:r>
            <a:endParaRPr kumimoji="1" lang="en-US" altLang="ja-JP" dirty="0" smtClean="0">
              <a:solidFill>
                <a:srgbClr val="FF0000"/>
              </a:solidFill>
            </a:endParaRPr>
          </a:p>
          <a:p>
            <a:r>
              <a:rPr lang="ja-JP" altLang="en-US" dirty="0" smtClean="0">
                <a:solidFill>
                  <a:srgbClr val="FF0000"/>
                </a:solidFill>
              </a:rPr>
              <a:t>理論的背景</a:t>
            </a:r>
            <a:endParaRPr kumimoji="1" lang="en-US" altLang="ja-JP" dirty="0" smtClean="0">
              <a:solidFill>
                <a:srgbClr val="FF0000"/>
              </a:solidFill>
            </a:endParaRPr>
          </a:p>
        </p:txBody>
      </p:sp>
      <p:sp>
        <p:nvSpPr>
          <p:cNvPr id="7" name="テキスト ボックス 6"/>
          <p:cNvSpPr txBox="1"/>
          <p:nvPr/>
        </p:nvSpPr>
        <p:spPr>
          <a:xfrm>
            <a:off x="6525840" y="4415993"/>
            <a:ext cx="2198038" cy="646331"/>
          </a:xfrm>
          <a:prstGeom prst="rect">
            <a:avLst/>
          </a:prstGeom>
          <a:noFill/>
        </p:spPr>
        <p:txBody>
          <a:bodyPr wrap="none" rtlCol="0">
            <a:spAutoFit/>
          </a:bodyPr>
          <a:lstStyle/>
          <a:p>
            <a:r>
              <a:rPr kumimoji="1" lang="ja-JP" altLang="en-US" dirty="0" smtClean="0">
                <a:solidFill>
                  <a:srgbClr val="FF0000"/>
                </a:solidFill>
              </a:rPr>
              <a:t>上下結合に関する</a:t>
            </a:r>
          </a:p>
          <a:p>
            <a:r>
              <a:rPr lang="ja-JP" altLang="en-US" dirty="0" smtClean="0">
                <a:solidFill>
                  <a:srgbClr val="FF0000"/>
                </a:solidFill>
              </a:rPr>
              <a:t>現象論の詳しい解説</a:t>
            </a:r>
            <a:endParaRPr kumimoji="1" lang="en-US" altLang="ja-JP" dirty="0" smtClean="0">
              <a:solidFill>
                <a:srgbClr val="FF0000"/>
              </a:solidFill>
            </a:endParaRPr>
          </a:p>
        </p:txBody>
      </p:sp>
    </p:spTree>
    <p:extLst>
      <p:ext uri="{BB962C8B-B14F-4D97-AF65-F5344CB8AC3E}">
        <p14:creationId xmlns:p14="http://schemas.microsoft.com/office/powerpoint/2010/main" val="412078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MTI Grand </a:t>
            </a:r>
            <a:r>
              <a:rPr lang="en-US" altLang="ja-JP" dirty="0">
                <a:latin typeface="Arial"/>
                <a:cs typeface="Arial"/>
              </a:rPr>
              <a:t>Challenges + α</a:t>
            </a:r>
            <a:endParaRPr kumimoji="1" lang="ja-JP" altLang="en-US" dirty="0"/>
          </a:p>
        </p:txBody>
      </p:sp>
      <p:sp>
        <p:nvSpPr>
          <p:cNvPr id="3" name="コンテンツ プレースホルダー 2"/>
          <p:cNvSpPr>
            <a:spLocks noGrp="1"/>
          </p:cNvSpPr>
          <p:nvPr>
            <p:ph idx="1"/>
          </p:nvPr>
        </p:nvSpPr>
        <p:spPr>
          <a:xfrm>
            <a:off x="304800" y="1257300"/>
            <a:ext cx="8655050" cy="5448300"/>
          </a:xfrm>
        </p:spPr>
        <p:txBody>
          <a:bodyPr>
            <a:normAutofit/>
          </a:bodyPr>
          <a:lstStyle/>
          <a:p>
            <a:r>
              <a:rPr lang="en-US" altLang="ja-JP" sz="3000" dirty="0" smtClean="0">
                <a:latin typeface="Arial"/>
                <a:cs typeface="Arial"/>
              </a:rPr>
              <a:t>“MTI Grand Challenges”: Starting in 2014</a:t>
            </a:r>
            <a:br>
              <a:rPr lang="en-US" altLang="ja-JP" sz="3000" dirty="0" smtClean="0">
                <a:latin typeface="Arial"/>
                <a:cs typeface="Arial"/>
              </a:rPr>
            </a:br>
            <a:r>
              <a:rPr lang="en-US" altLang="ja-JP" sz="3000" dirty="0" smtClean="0">
                <a:latin typeface="Arial"/>
                <a:cs typeface="Arial"/>
              </a:rPr>
              <a:t/>
            </a:r>
            <a:br>
              <a:rPr lang="en-US" altLang="ja-JP" sz="3000" dirty="0" smtClean="0">
                <a:latin typeface="Arial"/>
                <a:cs typeface="Arial"/>
              </a:rPr>
            </a:br>
            <a:r>
              <a:rPr lang="en-US" altLang="ja-JP" sz="2400" dirty="0">
                <a:latin typeface="Arial"/>
                <a:cs typeface="Arial"/>
              </a:rPr>
              <a:t>MTI Grand </a:t>
            </a:r>
            <a:r>
              <a:rPr lang="en-US" altLang="ja-JP" sz="2400" dirty="0" smtClean="0">
                <a:latin typeface="Arial"/>
                <a:cs typeface="Arial"/>
              </a:rPr>
              <a:t>Challenges </a:t>
            </a:r>
            <a:r>
              <a:rPr lang="en-US" altLang="ja-JP" sz="2400" dirty="0">
                <a:latin typeface="Arial"/>
                <a:cs typeface="Arial"/>
              </a:rPr>
              <a:t>– Topic </a:t>
            </a:r>
            <a:r>
              <a:rPr lang="en-US" altLang="ja-JP" sz="2400" dirty="0" smtClean="0">
                <a:latin typeface="Arial"/>
                <a:cs typeface="Arial"/>
              </a:rPr>
              <a:t>1</a:t>
            </a:r>
            <a:br>
              <a:rPr lang="en-US" altLang="ja-JP" sz="2400" dirty="0" smtClean="0">
                <a:latin typeface="Arial"/>
                <a:cs typeface="Arial"/>
              </a:rPr>
            </a:br>
            <a:r>
              <a:rPr lang="ja-JP" altLang="ja-JP" sz="2800" u="sng" dirty="0" smtClean="0">
                <a:solidFill>
                  <a:srgbClr val="0000FF"/>
                </a:solidFill>
                <a:latin typeface="Arial"/>
                <a:cs typeface="Arial"/>
              </a:rPr>
              <a:t>極域</a:t>
            </a:r>
            <a:r>
              <a:rPr lang="ja-JP" altLang="ja-JP" sz="2800" u="sng" dirty="0">
                <a:solidFill>
                  <a:srgbClr val="0000FF"/>
                </a:solidFill>
                <a:latin typeface="Arial"/>
                <a:cs typeface="Arial"/>
              </a:rPr>
              <a:t>と中低緯度現象の</a:t>
            </a:r>
            <a:r>
              <a:rPr lang="ja-JP" altLang="ja-JP" sz="2800" u="sng" dirty="0" smtClean="0">
                <a:solidFill>
                  <a:srgbClr val="0000FF"/>
                </a:solidFill>
                <a:latin typeface="Arial"/>
                <a:cs typeface="Arial"/>
              </a:rPr>
              <a:t>相違</a:t>
            </a:r>
            <a:r>
              <a:rPr lang="ja-JP" altLang="ja-JP" sz="2800" dirty="0" smtClean="0">
                <a:solidFill>
                  <a:srgbClr val="0000FF"/>
                </a:solidFill>
                <a:latin typeface="Arial"/>
                <a:cs typeface="Arial"/>
              </a:rPr>
              <a:t>から</a:t>
            </a:r>
            <a:r>
              <a:rPr lang="ja-JP" altLang="ja-JP" sz="2800" dirty="0">
                <a:solidFill>
                  <a:srgbClr val="0000FF"/>
                </a:solidFill>
                <a:latin typeface="Arial"/>
                <a:cs typeface="Arial"/>
              </a:rPr>
              <a:t>理解する</a:t>
            </a:r>
            <a:r>
              <a:rPr lang="en-US" altLang="ja-JP" sz="2800" dirty="0">
                <a:solidFill>
                  <a:srgbClr val="0000FF"/>
                </a:solidFill>
                <a:latin typeface="Arial"/>
                <a:cs typeface="Arial"/>
              </a:rPr>
              <a:t> MTI </a:t>
            </a:r>
            <a:r>
              <a:rPr lang="ja-JP" altLang="ja-JP" sz="2800" dirty="0">
                <a:solidFill>
                  <a:srgbClr val="0000FF"/>
                </a:solidFill>
                <a:latin typeface="Arial"/>
                <a:cs typeface="Arial"/>
              </a:rPr>
              <a:t>の</a:t>
            </a:r>
            <a:r>
              <a:rPr lang="ja-JP" altLang="ja-JP" sz="2800" dirty="0" smtClean="0">
                <a:solidFill>
                  <a:srgbClr val="0000FF"/>
                </a:solidFill>
                <a:latin typeface="Arial"/>
                <a:cs typeface="Arial"/>
              </a:rPr>
              <a:t>科学</a:t>
            </a:r>
            <a:r>
              <a:rPr lang="en-US" altLang="ja-JP" sz="3000" dirty="0" smtClean="0">
                <a:latin typeface="Arial"/>
                <a:cs typeface="Arial"/>
              </a:rPr>
              <a:t/>
            </a:r>
            <a:br>
              <a:rPr lang="en-US" altLang="ja-JP" sz="3000" dirty="0" smtClean="0">
                <a:latin typeface="Arial"/>
                <a:cs typeface="Arial"/>
              </a:rPr>
            </a:br>
            <a:r>
              <a:rPr lang="en-US" altLang="ja-JP" sz="3000" dirty="0" smtClean="0">
                <a:latin typeface="Arial"/>
                <a:cs typeface="Arial"/>
              </a:rPr>
              <a:t/>
            </a:r>
            <a:br>
              <a:rPr lang="en-US" altLang="ja-JP" sz="3000" dirty="0" smtClean="0">
                <a:latin typeface="Arial"/>
                <a:cs typeface="Arial"/>
              </a:rPr>
            </a:br>
            <a:r>
              <a:rPr lang="en-US" altLang="ja-JP" sz="2400" dirty="0" smtClean="0">
                <a:latin typeface="Arial"/>
                <a:cs typeface="Arial"/>
              </a:rPr>
              <a:t>MTI </a:t>
            </a:r>
            <a:r>
              <a:rPr lang="en-US" altLang="ja-JP" sz="2400" dirty="0">
                <a:latin typeface="Arial"/>
                <a:cs typeface="Arial"/>
              </a:rPr>
              <a:t>Grand </a:t>
            </a:r>
            <a:r>
              <a:rPr lang="en-US" altLang="ja-JP" sz="2400" dirty="0" smtClean="0">
                <a:latin typeface="Arial"/>
                <a:cs typeface="Arial"/>
              </a:rPr>
              <a:t>Challenges </a:t>
            </a:r>
            <a:r>
              <a:rPr lang="en-US" altLang="ja-JP" sz="2400" dirty="0">
                <a:latin typeface="Arial"/>
                <a:cs typeface="Arial"/>
              </a:rPr>
              <a:t>– Topic </a:t>
            </a:r>
            <a:r>
              <a:rPr lang="en-US" altLang="ja-JP" sz="2400" dirty="0" smtClean="0">
                <a:latin typeface="Arial"/>
                <a:cs typeface="Arial"/>
              </a:rPr>
              <a:t>2</a:t>
            </a:r>
            <a:br>
              <a:rPr lang="en-US" altLang="ja-JP" sz="2400" dirty="0" smtClean="0">
                <a:latin typeface="Arial"/>
                <a:cs typeface="Arial"/>
              </a:rPr>
            </a:br>
            <a:r>
              <a:rPr lang="ja-JP" altLang="ja-JP" sz="2800" u="sng" dirty="0" smtClean="0">
                <a:solidFill>
                  <a:srgbClr val="0000FF"/>
                </a:solidFill>
                <a:latin typeface="Arial"/>
                <a:cs typeface="Arial"/>
              </a:rPr>
              <a:t>大気</a:t>
            </a:r>
            <a:r>
              <a:rPr lang="ja-JP" altLang="ja-JP" sz="2800" u="sng" dirty="0">
                <a:solidFill>
                  <a:srgbClr val="0000FF"/>
                </a:solidFill>
                <a:latin typeface="Arial"/>
                <a:cs typeface="Arial"/>
              </a:rPr>
              <a:t>上下結合</a:t>
            </a:r>
            <a:r>
              <a:rPr lang="ja-JP" altLang="ja-JP" sz="2800" dirty="0">
                <a:solidFill>
                  <a:srgbClr val="0000FF"/>
                </a:solidFill>
                <a:latin typeface="Arial"/>
                <a:cs typeface="Arial"/>
              </a:rPr>
              <a:t>解明に向けた</a:t>
            </a:r>
            <a:r>
              <a:rPr lang="en-US" altLang="ja-JP" sz="2800" dirty="0">
                <a:solidFill>
                  <a:srgbClr val="0000FF"/>
                </a:solidFill>
                <a:latin typeface="Arial"/>
                <a:cs typeface="Arial"/>
              </a:rPr>
              <a:t> MTI </a:t>
            </a:r>
            <a:r>
              <a:rPr lang="ja-JP" altLang="ja-JP" sz="2800" dirty="0">
                <a:solidFill>
                  <a:srgbClr val="0000FF"/>
                </a:solidFill>
                <a:latin typeface="Arial"/>
                <a:cs typeface="Arial"/>
              </a:rPr>
              <a:t>の</a:t>
            </a:r>
            <a:r>
              <a:rPr lang="ja-JP" altLang="ja-JP" sz="2800" dirty="0" smtClean="0">
                <a:solidFill>
                  <a:srgbClr val="0000FF"/>
                </a:solidFill>
                <a:latin typeface="Arial"/>
                <a:cs typeface="Arial"/>
              </a:rPr>
              <a:t>科学</a:t>
            </a:r>
            <a:r>
              <a:rPr lang="en-US" altLang="ja-JP" sz="2800" dirty="0" smtClean="0">
                <a:solidFill>
                  <a:srgbClr val="0000FF"/>
                </a:solidFill>
                <a:latin typeface="Arial"/>
                <a:cs typeface="Arial"/>
              </a:rPr>
              <a:t/>
            </a:r>
            <a:br>
              <a:rPr lang="en-US" altLang="ja-JP" sz="2800" dirty="0" smtClean="0">
                <a:solidFill>
                  <a:srgbClr val="0000FF"/>
                </a:solidFill>
                <a:latin typeface="Arial"/>
                <a:cs typeface="Arial"/>
              </a:rPr>
            </a:br>
            <a:endParaRPr lang="en-US" altLang="ja-JP" sz="2800" dirty="0" smtClean="0">
              <a:solidFill>
                <a:srgbClr val="0000FF"/>
              </a:solidFill>
              <a:latin typeface="Arial"/>
              <a:cs typeface="Arial"/>
            </a:endParaRPr>
          </a:p>
          <a:p>
            <a:r>
              <a:rPr lang="ja-JP" altLang="en-US" sz="4400" dirty="0">
                <a:solidFill>
                  <a:srgbClr val="FF0000"/>
                </a:solidFill>
                <a:latin typeface="Arial"/>
                <a:cs typeface="Arial"/>
              </a:rPr>
              <a:t>ポスター発表の</a:t>
            </a:r>
            <a:r>
              <a:rPr lang="ja-JP" altLang="en-US" sz="4400" dirty="0" smtClean="0">
                <a:solidFill>
                  <a:srgbClr val="FF0000"/>
                </a:solidFill>
                <a:latin typeface="Arial"/>
                <a:cs typeface="Arial"/>
              </a:rPr>
              <a:t>充実</a:t>
            </a:r>
            <a:r>
              <a:rPr lang="en-US" altLang="ja-JP" sz="4400" dirty="0" smtClean="0">
                <a:solidFill>
                  <a:srgbClr val="FF0000"/>
                </a:solidFill>
                <a:latin typeface="Arial"/>
                <a:cs typeface="Arial"/>
              </a:rPr>
              <a:t/>
            </a:r>
            <a:br>
              <a:rPr lang="en-US" altLang="ja-JP" sz="4400" dirty="0" smtClean="0">
                <a:solidFill>
                  <a:srgbClr val="FF0000"/>
                </a:solidFill>
                <a:latin typeface="Arial"/>
                <a:cs typeface="Arial"/>
              </a:rPr>
            </a:br>
            <a:r>
              <a:rPr lang="ja-JP" altLang="en-US" sz="3600" dirty="0" smtClean="0">
                <a:solidFill>
                  <a:srgbClr val="FF0000"/>
                </a:solidFill>
                <a:latin typeface="Arial"/>
                <a:cs typeface="Arial"/>
              </a:rPr>
              <a:t>（全</a:t>
            </a:r>
            <a:r>
              <a:rPr lang="en-US" altLang="ja-JP" sz="3600" dirty="0" smtClean="0">
                <a:solidFill>
                  <a:srgbClr val="FF0000"/>
                </a:solidFill>
                <a:latin typeface="Arial"/>
                <a:cs typeface="Arial"/>
              </a:rPr>
              <a:t>27 </a:t>
            </a:r>
            <a:r>
              <a:rPr lang="ja-JP" altLang="en-US" sz="3600" dirty="0">
                <a:solidFill>
                  <a:srgbClr val="FF0000"/>
                </a:solidFill>
                <a:latin typeface="Arial"/>
                <a:cs typeface="Arial"/>
              </a:rPr>
              <a:t>件</a:t>
            </a:r>
            <a:r>
              <a:rPr lang="en-US" altLang="ja-JP" sz="3600" dirty="0">
                <a:solidFill>
                  <a:srgbClr val="FF0000"/>
                </a:solidFill>
                <a:latin typeface="Arial"/>
                <a:cs typeface="Arial"/>
              </a:rPr>
              <a:t>, </a:t>
            </a:r>
            <a:r>
              <a:rPr lang="ja-JP" altLang="en-US" sz="3600" dirty="0">
                <a:solidFill>
                  <a:srgbClr val="FF0000"/>
                </a:solidFill>
                <a:latin typeface="Arial"/>
                <a:cs typeface="Arial"/>
              </a:rPr>
              <a:t>全日程掲示</a:t>
            </a:r>
            <a:r>
              <a:rPr lang="en-US" altLang="ja-JP" sz="3600" dirty="0">
                <a:solidFill>
                  <a:srgbClr val="FF0000"/>
                </a:solidFill>
                <a:latin typeface="Arial"/>
                <a:cs typeface="Arial"/>
              </a:rPr>
              <a:t>, </a:t>
            </a:r>
            <a:r>
              <a:rPr lang="ja-JP" altLang="en-US" sz="3600" dirty="0">
                <a:solidFill>
                  <a:srgbClr val="FF0000"/>
                </a:solidFill>
                <a:latin typeface="Arial"/>
                <a:cs typeface="Arial"/>
              </a:rPr>
              <a:t>コアタイム本日）</a:t>
            </a:r>
            <a:endParaRPr lang="en-US" altLang="ja-JP" sz="3600" dirty="0">
              <a:solidFill>
                <a:srgbClr val="FF0000"/>
              </a:solidFill>
              <a:latin typeface="Arial"/>
              <a:cs typeface="Arial"/>
            </a:endParaRPr>
          </a:p>
        </p:txBody>
      </p:sp>
    </p:spTree>
    <p:extLst>
      <p:ext uri="{BB962C8B-B14F-4D97-AF65-F5344CB8AC3E}">
        <p14:creationId xmlns:p14="http://schemas.microsoft.com/office/powerpoint/2010/main" val="128897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MTI Grand Challenges </a:t>
            </a:r>
            <a:r>
              <a:rPr lang="ja-JP" altLang="en-US" dirty="0" smtClean="0">
                <a:latin typeface="Arial"/>
                <a:cs typeface="Arial"/>
              </a:rPr>
              <a:t>の後は</a:t>
            </a:r>
            <a:endParaRPr kumimoji="1" lang="ja-JP" altLang="en-US" dirty="0"/>
          </a:p>
        </p:txBody>
      </p:sp>
      <p:sp>
        <p:nvSpPr>
          <p:cNvPr id="3" name="コンテンツ プレースホルダー 2"/>
          <p:cNvSpPr>
            <a:spLocks noGrp="1"/>
          </p:cNvSpPr>
          <p:nvPr>
            <p:ph idx="1"/>
          </p:nvPr>
        </p:nvSpPr>
        <p:spPr>
          <a:xfrm>
            <a:off x="304800" y="1257300"/>
            <a:ext cx="8655050" cy="5448300"/>
          </a:xfrm>
        </p:spPr>
        <p:txBody>
          <a:bodyPr>
            <a:normAutofit/>
          </a:bodyPr>
          <a:lstStyle/>
          <a:p>
            <a:r>
              <a:rPr lang="en-US" altLang="ja-JP" sz="2400" dirty="0" smtClean="0">
                <a:latin typeface="Arial"/>
                <a:cs typeface="Arial"/>
              </a:rPr>
              <a:t>MTI </a:t>
            </a:r>
            <a:r>
              <a:rPr lang="ja-JP" altLang="en-US" sz="2400" dirty="0" smtClean="0">
                <a:latin typeface="Arial"/>
                <a:cs typeface="Arial"/>
              </a:rPr>
              <a:t>大型計画の紹介（</a:t>
            </a:r>
            <a:r>
              <a:rPr lang="en-US" altLang="ja-JP" sz="2400" dirty="0" smtClean="0">
                <a:latin typeface="Arial"/>
                <a:cs typeface="Arial"/>
              </a:rPr>
              <a:t>23 </a:t>
            </a:r>
            <a:r>
              <a:rPr lang="ja-JP" altLang="en-US" sz="2400" dirty="0" smtClean="0">
                <a:latin typeface="Arial"/>
                <a:cs typeface="Arial"/>
              </a:rPr>
              <a:t>日午後）</a:t>
            </a:r>
            <a:r>
              <a:rPr lang="en-US" altLang="ja-JP" sz="2400" dirty="0" smtClean="0">
                <a:latin typeface="Arial"/>
                <a:cs typeface="Arial"/>
              </a:rPr>
              <a:t/>
            </a:r>
            <a:br>
              <a:rPr lang="en-US" altLang="ja-JP" sz="2400" dirty="0" smtClean="0">
                <a:latin typeface="Arial"/>
                <a:cs typeface="Arial"/>
              </a:rPr>
            </a:br>
            <a:r>
              <a:rPr lang="en-US" altLang="ja-JP" sz="2400" dirty="0" smtClean="0">
                <a:latin typeface="Arial"/>
                <a:cs typeface="Arial"/>
              </a:rPr>
              <a:t/>
            </a:r>
            <a:br>
              <a:rPr lang="en-US" altLang="ja-JP" sz="2400" dirty="0" smtClean="0">
                <a:latin typeface="Arial"/>
                <a:cs typeface="Arial"/>
              </a:rPr>
            </a:br>
            <a:r>
              <a:rPr lang="ja-JP" altLang="ja-JP" sz="2400" dirty="0">
                <a:solidFill>
                  <a:srgbClr val="FF0000"/>
                </a:solidFill>
                <a:latin typeface="Arial"/>
                <a:cs typeface="Arial"/>
              </a:rPr>
              <a:t>大気圏電離圏結合モデル（</a:t>
            </a:r>
            <a:r>
              <a:rPr lang="en-US" altLang="ja-JP" sz="2400" dirty="0">
                <a:solidFill>
                  <a:srgbClr val="FF0000"/>
                </a:solidFill>
                <a:latin typeface="Arial"/>
                <a:cs typeface="Arial"/>
              </a:rPr>
              <a:t>GAIA</a:t>
            </a:r>
            <a:r>
              <a:rPr lang="ja-JP" altLang="ja-JP" sz="2400" dirty="0">
                <a:solidFill>
                  <a:srgbClr val="FF0000"/>
                </a:solidFill>
                <a:latin typeface="Arial"/>
                <a:cs typeface="Arial"/>
              </a:rPr>
              <a:t>）の詳細と利用に</a:t>
            </a:r>
            <a:r>
              <a:rPr lang="ja-JP" altLang="ja-JP" sz="2400" dirty="0" smtClean="0">
                <a:solidFill>
                  <a:srgbClr val="FF0000"/>
                </a:solidFill>
                <a:latin typeface="Arial"/>
                <a:cs typeface="Arial"/>
              </a:rPr>
              <a:t>ついて</a:t>
            </a:r>
            <a:r>
              <a:rPr lang="en-US" altLang="ja-JP" sz="2400" dirty="0" smtClean="0">
                <a:solidFill>
                  <a:srgbClr val="FF0000"/>
                </a:solidFill>
                <a:latin typeface="Arial"/>
                <a:cs typeface="Arial"/>
              </a:rPr>
              <a:t/>
            </a:r>
            <a:br>
              <a:rPr lang="en-US" altLang="ja-JP" sz="2400" dirty="0" smtClean="0">
                <a:solidFill>
                  <a:srgbClr val="FF0000"/>
                </a:solidFill>
                <a:latin typeface="Arial"/>
                <a:cs typeface="Arial"/>
              </a:rPr>
            </a:br>
            <a:r>
              <a:rPr lang="ja-JP" altLang="en-US" sz="2400" dirty="0" smtClean="0">
                <a:latin typeface="Arial"/>
                <a:cs typeface="Arial"/>
              </a:rPr>
              <a:t>　</a:t>
            </a:r>
            <a:r>
              <a:rPr lang="ja-JP" altLang="ja-JP" sz="2400" dirty="0" smtClean="0">
                <a:latin typeface="Arial"/>
                <a:cs typeface="Arial"/>
              </a:rPr>
              <a:t>陣</a:t>
            </a:r>
            <a:r>
              <a:rPr lang="ja-JP" altLang="ja-JP" sz="2400" dirty="0">
                <a:latin typeface="Arial"/>
                <a:cs typeface="Arial"/>
              </a:rPr>
              <a:t>英克（情報通信研究機構）</a:t>
            </a:r>
            <a:r>
              <a:rPr lang="en-US" altLang="ja-JP" sz="2400" dirty="0">
                <a:latin typeface="Arial"/>
                <a:cs typeface="Arial"/>
              </a:rPr>
              <a:t>, </a:t>
            </a:r>
            <a:r>
              <a:rPr lang="ja-JP" altLang="ja-JP" sz="2400" dirty="0">
                <a:latin typeface="Arial"/>
                <a:cs typeface="Arial"/>
              </a:rPr>
              <a:t>三好勉信</a:t>
            </a:r>
            <a:r>
              <a:rPr lang="en-US" altLang="ja-JP" sz="2400" dirty="0">
                <a:latin typeface="Arial"/>
                <a:cs typeface="Arial"/>
              </a:rPr>
              <a:t>, </a:t>
            </a:r>
            <a:r>
              <a:rPr lang="ja-JP" altLang="ja-JP" sz="2400" dirty="0">
                <a:latin typeface="Arial"/>
                <a:cs typeface="Arial"/>
              </a:rPr>
              <a:t>藤原均</a:t>
            </a:r>
            <a:r>
              <a:rPr lang="en-US" altLang="ja-JP" sz="2400" dirty="0">
                <a:latin typeface="Arial"/>
                <a:cs typeface="Arial"/>
              </a:rPr>
              <a:t>, </a:t>
            </a:r>
            <a:r>
              <a:rPr lang="ja-JP" altLang="ja-JP" sz="2400" dirty="0" smtClean="0">
                <a:latin typeface="Arial"/>
                <a:cs typeface="Arial"/>
              </a:rPr>
              <a:t>品川裕之</a:t>
            </a:r>
            <a:r>
              <a:rPr lang="en-US" altLang="ja-JP" sz="2400" dirty="0" smtClean="0">
                <a:latin typeface="Arial"/>
                <a:cs typeface="Arial"/>
              </a:rPr>
              <a:t/>
            </a:r>
            <a:br>
              <a:rPr lang="en-US" altLang="ja-JP" sz="2400" dirty="0" smtClean="0">
                <a:latin typeface="Arial"/>
                <a:cs typeface="Arial"/>
              </a:rPr>
            </a:br>
            <a:r>
              <a:rPr lang="en-US" altLang="ja-JP" sz="2400" dirty="0" smtClean="0">
                <a:latin typeface="Arial"/>
                <a:cs typeface="Arial"/>
              </a:rPr>
              <a:t/>
            </a:r>
            <a:br>
              <a:rPr lang="en-US" altLang="ja-JP" sz="2400" dirty="0" smtClean="0">
                <a:latin typeface="Arial"/>
                <a:cs typeface="Arial"/>
              </a:rPr>
            </a:br>
            <a:r>
              <a:rPr lang="en-US" altLang="ja-JP" sz="2400" dirty="0" err="1" smtClean="0">
                <a:solidFill>
                  <a:srgbClr val="FF0000"/>
                </a:solidFill>
                <a:latin typeface="Arial"/>
                <a:cs typeface="Arial"/>
              </a:rPr>
              <a:t>SuperDARN</a:t>
            </a:r>
            <a:r>
              <a:rPr lang="ja-JP" altLang="ja-JP" sz="2400" dirty="0">
                <a:solidFill>
                  <a:srgbClr val="FF0000"/>
                </a:solidFill>
                <a:latin typeface="Arial"/>
                <a:cs typeface="Arial"/>
              </a:rPr>
              <a:t>北海道</a:t>
            </a:r>
            <a:r>
              <a:rPr lang="en-US" altLang="ja-JP" sz="2400" dirty="0">
                <a:solidFill>
                  <a:srgbClr val="FF0000"/>
                </a:solidFill>
                <a:latin typeface="Arial"/>
                <a:cs typeface="Arial"/>
              </a:rPr>
              <a:t>-</a:t>
            </a:r>
            <a:r>
              <a:rPr lang="ja-JP" altLang="ja-JP" sz="2400" dirty="0">
                <a:solidFill>
                  <a:srgbClr val="FF0000"/>
                </a:solidFill>
                <a:latin typeface="Arial"/>
                <a:cs typeface="Arial"/>
              </a:rPr>
              <a:t>陸別第一・第二</a:t>
            </a:r>
            <a:r>
              <a:rPr lang="en-US" altLang="ja-JP" sz="2400" dirty="0">
                <a:solidFill>
                  <a:srgbClr val="FF0000"/>
                </a:solidFill>
                <a:latin typeface="Arial"/>
                <a:cs typeface="Arial"/>
              </a:rPr>
              <a:t>HF</a:t>
            </a:r>
            <a:r>
              <a:rPr lang="ja-JP" altLang="ja-JP" sz="2400" dirty="0" smtClean="0">
                <a:solidFill>
                  <a:srgbClr val="FF0000"/>
                </a:solidFill>
                <a:latin typeface="Arial"/>
                <a:cs typeface="Arial"/>
              </a:rPr>
              <a:t>レーダープロジェクト</a:t>
            </a:r>
            <a:r>
              <a:rPr lang="en-US" altLang="ja-JP" sz="2400" dirty="0" smtClean="0">
                <a:solidFill>
                  <a:srgbClr val="FF0000"/>
                </a:solidFill>
                <a:latin typeface="Arial"/>
                <a:cs typeface="Arial"/>
              </a:rPr>
              <a:t/>
            </a:r>
            <a:br>
              <a:rPr lang="en-US" altLang="ja-JP" sz="2400" dirty="0" smtClean="0">
                <a:solidFill>
                  <a:srgbClr val="FF0000"/>
                </a:solidFill>
                <a:latin typeface="Arial"/>
                <a:cs typeface="Arial"/>
              </a:rPr>
            </a:br>
            <a:r>
              <a:rPr lang="ja-JP" altLang="en-US" sz="2400" dirty="0" smtClean="0">
                <a:latin typeface="Arial"/>
                <a:cs typeface="Arial"/>
              </a:rPr>
              <a:t>　</a:t>
            </a:r>
            <a:r>
              <a:rPr lang="ja-JP" altLang="ja-JP" sz="2400" dirty="0" smtClean="0">
                <a:latin typeface="Arial"/>
                <a:cs typeface="Arial"/>
              </a:rPr>
              <a:t>西谷</a:t>
            </a:r>
            <a:r>
              <a:rPr lang="ja-JP" altLang="ja-JP" sz="2400" dirty="0">
                <a:latin typeface="Arial"/>
                <a:cs typeface="Arial"/>
              </a:rPr>
              <a:t>望（名古屋大学太陽地球環境研究所）</a:t>
            </a:r>
            <a:r>
              <a:rPr lang="en-US" altLang="ja-JP" sz="2400" dirty="0">
                <a:latin typeface="Arial"/>
                <a:cs typeface="Arial"/>
              </a:rPr>
              <a:t>, </a:t>
            </a:r>
            <a:r>
              <a:rPr lang="ja-JP" altLang="ja-JP" sz="2400" dirty="0">
                <a:latin typeface="Arial"/>
                <a:cs typeface="Arial"/>
              </a:rPr>
              <a:t>堀智昭</a:t>
            </a:r>
            <a:r>
              <a:rPr lang="en-US" altLang="ja-JP" sz="2400" dirty="0" smtClean="0">
                <a:latin typeface="Arial"/>
                <a:cs typeface="Arial"/>
              </a:rPr>
              <a:t>,</a:t>
            </a:r>
            <a:r>
              <a:rPr lang="en-US" altLang="ja-JP" sz="2400" dirty="0">
                <a:latin typeface="Arial"/>
                <a:cs typeface="Arial"/>
              </a:rPr>
              <a:t/>
            </a:r>
            <a:br>
              <a:rPr lang="en-US" altLang="ja-JP" sz="2400" dirty="0">
                <a:latin typeface="Arial"/>
                <a:cs typeface="Arial"/>
              </a:rPr>
            </a:br>
            <a:r>
              <a:rPr lang="ja-JP" altLang="en-US" sz="2400" dirty="0" smtClean="0">
                <a:latin typeface="Arial"/>
                <a:cs typeface="Arial"/>
              </a:rPr>
              <a:t>　</a:t>
            </a:r>
            <a:r>
              <a:rPr lang="en-US" altLang="ja-JP" sz="2400" dirty="0" err="1" smtClean="0">
                <a:latin typeface="Arial"/>
                <a:cs typeface="Arial"/>
              </a:rPr>
              <a:t>SuperDARN</a:t>
            </a:r>
            <a:r>
              <a:rPr lang="ja-JP" altLang="ja-JP" sz="2400" dirty="0">
                <a:latin typeface="Arial"/>
                <a:cs typeface="Arial"/>
              </a:rPr>
              <a:t>北海道</a:t>
            </a:r>
            <a:r>
              <a:rPr lang="en-US" altLang="ja-JP" sz="2400" dirty="0">
                <a:latin typeface="Arial"/>
                <a:cs typeface="Arial"/>
              </a:rPr>
              <a:t>-</a:t>
            </a:r>
            <a:r>
              <a:rPr lang="ja-JP" altLang="ja-JP" sz="2400" dirty="0">
                <a:latin typeface="Arial"/>
                <a:cs typeface="Arial"/>
              </a:rPr>
              <a:t>陸別</a:t>
            </a:r>
            <a:r>
              <a:rPr lang="en-US" altLang="ja-JP" sz="2400" dirty="0">
                <a:latin typeface="Arial"/>
                <a:cs typeface="Arial"/>
              </a:rPr>
              <a:t>HF</a:t>
            </a:r>
            <a:r>
              <a:rPr lang="ja-JP" altLang="ja-JP" sz="2400" dirty="0" smtClean="0">
                <a:latin typeface="Arial"/>
                <a:cs typeface="Arial"/>
              </a:rPr>
              <a:t>レーダーグループ</a:t>
            </a:r>
            <a:r>
              <a:rPr lang="en-US" altLang="ja-JP" sz="2400" dirty="0" smtClean="0">
                <a:latin typeface="Arial"/>
                <a:cs typeface="Arial"/>
              </a:rPr>
              <a:t/>
            </a:r>
            <a:br>
              <a:rPr lang="en-US" altLang="ja-JP" sz="2400" dirty="0" smtClean="0">
                <a:latin typeface="Arial"/>
                <a:cs typeface="Arial"/>
              </a:rPr>
            </a:br>
            <a:endParaRPr lang="en-US" altLang="ja-JP" sz="2400" dirty="0" smtClean="0">
              <a:latin typeface="Arial"/>
              <a:cs typeface="Arial"/>
            </a:endParaRPr>
          </a:p>
          <a:p>
            <a:r>
              <a:rPr lang="en-US" altLang="ja-JP" sz="2400" dirty="0" smtClean="0">
                <a:latin typeface="Arial"/>
                <a:cs typeface="Arial"/>
              </a:rPr>
              <a:t>ISS-IMAP </a:t>
            </a:r>
            <a:r>
              <a:rPr lang="ja-JP" altLang="en-US" sz="2400" dirty="0" smtClean="0">
                <a:latin typeface="Arial"/>
                <a:cs typeface="Arial"/>
              </a:rPr>
              <a:t>研究集会（</a:t>
            </a:r>
            <a:r>
              <a:rPr lang="en-US" altLang="ja-JP" sz="2400" dirty="0" smtClean="0">
                <a:latin typeface="Arial"/>
                <a:cs typeface="Arial"/>
              </a:rPr>
              <a:t>23 </a:t>
            </a:r>
            <a:r>
              <a:rPr lang="ja-JP" altLang="en-US" sz="2400" dirty="0" smtClean="0">
                <a:latin typeface="Arial"/>
                <a:cs typeface="Arial"/>
              </a:rPr>
              <a:t>日午後</a:t>
            </a:r>
            <a:r>
              <a:rPr lang="en-US" altLang="ja-JP" sz="2400" dirty="0" smtClean="0">
                <a:latin typeface="Arial"/>
                <a:cs typeface="Arial"/>
              </a:rPr>
              <a:t> – 24 </a:t>
            </a:r>
            <a:r>
              <a:rPr lang="ja-JP" altLang="en-US" sz="2400" dirty="0" smtClean="0">
                <a:latin typeface="Arial"/>
                <a:cs typeface="Arial"/>
              </a:rPr>
              <a:t>日午後）</a:t>
            </a:r>
            <a:r>
              <a:rPr lang="en-US" altLang="ja-JP" sz="2400" dirty="0" smtClean="0">
                <a:latin typeface="Arial"/>
                <a:cs typeface="Arial"/>
              </a:rPr>
              <a:t/>
            </a:r>
            <a:br>
              <a:rPr lang="en-US" altLang="ja-JP" sz="2400" dirty="0" smtClean="0">
                <a:latin typeface="Arial"/>
                <a:cs typeface="Arial"/>
              </a:rPr>
            </a:br>
            <a:r>
              <a:rPr lang="en-US" altLang="ja-JP" sz="2400" dirty="0" smtClean="0">
                <a:latin typeface="Arial"/>
                <a:cs typeface="Arial"/>
              </a:rPr>
              <a:t>MTI </a:t>
            </a:r>
            <a:r>
              <a:rPr lang="ja-JP" altLang="en-US" sz="2400" dirty="0" smtClean="0">
                <a:latin typeface="Arial"/>
                <a:cs typeface="Arial"/>
              </a:rPr>
              <a:t>研究会から始まった飛翔体観測プロジェクト</a:t>
            </a:r>
            <a:r>
              <a:rPr lang="en-US" altLang="ja-JP" sz="2400" dirty="0" smtClean="0">
                <a:latin typeface="Arial"/>
                <a:cs typeface="Arial"/>
              </a:rPr>
              <a:t/>
            </a:r>
            <a:br>
              <a:rPr lang="en-US" altLang="ja-JP" sz="2400" dirty="0" smtClean="0">
                <a:latin typeface="Arial"/>
                <a:cs typeface="Arial"/>
              </a:rPr>
            </a:br>
            <a:endParaRPr lang="en-US" altLang="ja-JP" sz="2400" dirty="0" smtClean="0">
              <a:latin typeface="Arial"/>
              <a:cs typeface="Arial"/>
            </a:endParaRPr>
          </a:p>
          <a:p>
            <a:r>
              <a:rPr lang="en-US" altLang="ja-JP" sz="2400" dirty="0" smtClean="0">
                <a:latin typeface="Arial"/>
                <a:cs typeface="Arial"/>
              </a:rPr>
              <a:t>MTI </a:t>
            </a:r>
            <a:r>
              <a:rPr lang="ja-JP" altLang="en-US" sz="2400" dirty="0" smtClean="0">
                <a:latin typeface="Arial"/>
                <a:cs typeface="Arial"/>
              </a:rPr>
              <a:t>衛星に関する議論（</a:t>
            </a:r>
            <a:r>
              <a:rPr lang="en-US" altLang="ja-JP" sz="2400" dirty="0" smtClean="0">
                <a:latin typeface="Arial"/>
                <a:cs typeface="Arial"/>
              </a:rPr>
              <a:t>24 </a:t>
            </a:r>
            <a:r>
              <a:rPr lang="ja-JP" altLang="en-US" sz="2400" dirty="0" smtClean="0">
                <a:latin typeface="Arial"/>
                <a:cs typeface="Arial"/>
              </a:rPr>
              <a:t>日午後</a:t>
            </a:r>
            <a:r>
              <a:rPr lang="ja-JP" altLang="en-US" sz="2400" dirty="0" smtClean="0">
                <a:latin typeface="Arial"/>
                <a:cs typeface="Arial"/>
              </a:rPr>
              <a:t>）</a:t>
            </a:r>
            <a:r>
              <a:rPr lang="en-US" altLang="ja-JP" sz="2400" dirty="0" smtClean="0">
                <a:latin typeface="Arial"/>
                <a:cs typeface="Arial"/>
              </a:rPr>
              <a:t>: </a:t>
            </a:r>
            <a:r>
              <a:rPr lang="ja-JP" altLang="en-US" sz="2400" dirty="0" smtClean="0">
                <a:solidFill>
                  <a:srgbClr val="FF0000"/>
                </a:solidFill>
                <a:latin typeface="Arial"/>
                <a:cs typeface="Arial"/>
              </a:rPr>
              <a:t>全員参加</a:t>
            </a:r>
            <a:r>
              <a:rPr lang="en-US" altLang="ja-JP" sz="2400" dirty="0" smtClean="0">
                <a:latin typeface="Arial"/>
                <a:cs typeface="Arial"/>
              </a:rPr>
              <a:t/>
            </a:r>
            <a:br>
              <a:rPr lang="en-US" altLang="ja-JP" sz="2400" dirty="0" smtClean="0">
                <a:latin typeface="Arial"/>
                <a:cs typeface="Arial"/>
              </a:rPr>
            </a:br>
            <a:r>
              <a:rPr lang="en-US" altLang="ja-JP" sz="2400" dirty="0" smtClean="0">
                <a:latin typeface="Arial"/>
                <a:cs typeface="Arial"/>
              </a:rPr>
              <a:t>MTI </a:t>
            </a:r>
            <a:r>
              <a:rPr lang="ja-JP" altLang="en-US" sz="2400" dirty="0" smtClean="0">
                <a:latin typeface="Arial"/>
                <a:cs typeface="Arial"/>
              </a:rPr>
              <a:t>研究会から次の飛翔体を提案するための準備</a:t>
            </a:r>
            <a:endParaRPr lang="ja-JP" altLang="ja-JP" sz="2400" dirty="0">
              <a:latin typeface="Arial"/>
              <a:cs typeface="Arial"/>
            </a:endParaRPr>
          </a:p>
          <a:p>
            <a:endParaRPr lang="en-US" altLang="ja-JP" sz="2400" dirty="0" smtClean="0">
              <a:solidFill>
                <a:srgbClr val="FF0000"/>
              </a:solidFill>
              <a:latin typeface="Arial"/>
              <a:cs typeface="Arial"/>
            </a:endParaRPr>
          </a:p>
        </p:txBody>
      </p:sp>
    </p:spTree>
    <p:extLst>
      <p:ext uri="{BB962C8B-B14F-4D97-AF65-F5344CB8AC3E}">
        <p14:creationId xmlns:p14="http://schemas.microsoft.com/office/powerpoint/2010/main" val="43543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MTI </a:t>
            </a:r>
            <a:r>
              <a:rPr lang="ja-JP" altLang="en-US" dirty="0" smtClean="0">
                <a:latin typeface="Arial"/>
                <a:cs typeface="Arial"/>
              </a:rPr>
              <a:t>研究会</a:t>
            </a:r>
            <a:endParaRPr kumimoji="1" lang="ja-JP" altLang="en-US" dirty="0">
              <a:latin typeface="Arial"/>
              <a:cs typeface="Arial"/>
            </a:endParaRPr>
          </a:p>
        </p:txBody>
      </p:sp>
      <p:sp>
        <p:nvSpPr>
          <p:cNvPr id="3" name="コンテンツ プレースホルダー 2"/>
          <p:cNvSpPr>
            <a:spLocks noGrp="1"/>
          </p:cNvSpPr>
          <p:nvPr>
            <p:ph idx="1"/>
          </p:nvPr>
        </p:nvSpPr>
        <p:spPr>
          <a:xfrm>
            <a:off x="304800" y="1257299"/>
            <a:ext cx="4751626" cy="5425615"/>
          </a:xfrm>
        </p:spPr>
        <p:txBody>
          <a:bodyPr>
            <a:normAutofit lnSpcReduction="10000"/>
          </a:bodyPr>
          <a:lstStyle/>
          <a:p>
            <a:pPr algn="just"/>
            <a:r>
              <a:rPr kumimoji="1" lang="ja-JP" altLang="en-US" sz="3000" dirty="0" smtClean="0">
                <a:latin typeface="Arial"/>
                <a:cs typeface="Arial"/>
              </a:rPr>
              <a:t>中間圏・熱圏・電離圏（</a:t>
            </a:r>
            <a:r>
              <a:rPr kumimoji="1" lang="en-US" altLang="ja-JP" sz="3000" dirty="0" smtClean="0">
                <a:latin typeface="Arial"/>
                <a:cs typeface="Arial"/>
              </a:rPr>
              <a:t>MTI</a:t>
            </a:r>
            <a:r>
              <a:rPr kumimoji="1" lang="ja-JP" altLang="en-US" sz="3000" dirty="0" smtClean="0">
                <a:latin typeface="Arial"/>
                <a:cs typeface="Arial"/>
              </a:rPr>
              <a:t>）研究会というものが</a:t>
            </a:r>
            <a:r>
              <a:rPr kumimoji="1" lang="en-US" altLang="ja-JP" sz="3000" dirty="0" smtClean="0">
                <a:latin typeface="Arial"/>
                <a:cs typeface="Arial"/>
              </a:rPr>
              <a:t> SGEPSS</a:t>
            </a:r>
            <a:r>
              <a:rPr kumimoji="1" lang="ja-JP" altLang="en-US" sz="3000" dirty="0" smtClean="0">
                <a:latin typeface="Arial"/>
                <a:cs typeface="Arial"/>
              </a:rPr>
              <a:t>の</a:t>
            </a:r>
            <a:r>
              <a:rPr kumimoji="1" lang="ja-JP" altLang="en-US" sz="3000" dirty="0" smtClean="0">
                <a:solidFill>
                  <a:srgbClr val="FF0000"/>
                </a:solidFill>
                <a:latin typeface="Arial"/>
                <a:cs typeface="Arial"/>
              </a:rPr>
              <a:t>分科会</a:t>
            </a:r>
            <a:r>
              <a:rPr kumimoji="1" lang="ja-JP" altLang="en-US" sz="3000" dirty="0" smtClean="0">
                <a:latin typeface="Arial"/>
                <a:cs typeface="Arial"/>
              </a:rPr>
              <a:t>として設置されている</a:t>
            </a:r>
            <a:r>
              <a:rPr lang="en-US" altLang="ja-JP" sz="3000" dirty="0" smtClean="0">
                <a:latin typeface="Arial"/>
                <a:cs typeface="Arial"/>
              </a:rPr>
              <a:t>.</a:t>
            </a:r>
            <a:br>
              <a:rPr lang="en-US" altLang="ja-JP" sz="3000" dirty="0" smtClean="0">
                <a:latin typeface="Arial"/>
                <a:cs typeface="Arial"/>
              </a:rPr>
            </a:br>
            <a:endParaRPr lang="en-US" altLang="ja-JP" sz="3000" dirty="0" smtClean="0">
              <a:latin typeface="Arial"/>
              <a:cs typeface="Arial"/>
            </a:endParaRPr>
          </a:p>
          <a:p>
            <a:pPr algn="just"/>
            <a:r>
              <a:rPr kumimoji="1" lang="en-US" altLang="ja-JP" sz="3000" dirty="0" err="1" smtClean="0">
                <a:latin typeface="Arial"/>
                <a:cs typeface="Arial"/>
              </a:rPr>
              <a:t>JpGU</a:t>
            </a:r>
            <a:r>
              <a:rPr kumimoji="1" lang="en-US" altLang="ja-JP" sz="3000" dirty="0" smtClean="0">
                <a:latin typeface="Arial"/>
                <a:cs typeface="Arial"/>
              </a:rPr>
              <a:t>, SGEPSS</a:t>
            </a:r>
            <a:r>
              <a:rPr kumimoji="1" lang="ja-JP" altLang="en-US" sz="3000" dirty="0" smtClean="0">
                <a:latin typeface="Arial"/>
                <a:cs typeface="Arial"/>
              </a:rPr>
              <a:t>の</a:t>
            </a:r>
            <a:r>
              <a:rPr lang="ja-JP" altLang="en-US" sz="3000" dirty="0" smtClean="0">
                <a:latin typeface="Arial"/>
                <a:cs typeface="Arial"/>
              </a:rPr>
              <a:t>昼休み</a:t>
            </a:r>
            <a:r>
              <a:rPr lang="ja-JP" altLang="en-US" sz="3000" dirty="0">
                <a:latin typeface="Arial"/>
                <a:cs typeface="Arial"/>
              </a:rPr>
              <a:t>に１時間程度で観測キャンペーン</a:t>
            </a:r>
            <a:r>
              <a:rPr lang="ja-JP" altLang="en-US" sz="3000" dirty="0" smtClean="0">
                <a:latin typeface="Arial"/>
                <a:cs typeface="Arial"/>
              </a:rPr>
              <a:t>やワークショップ</a:t>
            </a:r>
            <a:r>
              <a:rPr lang="ja-JP" altLang="en-US" sz="3000" dirty="0">
                <a:latin typeface="Arial"/>
                <a:cs typeface="Arial"/>
              </a:rPr>
              <a:t>開催等の情報交換を</a:t>
            </a:r>
            <a:r>
              <a:rPr lang="ja-JP" altLang="en-US" sz="3000" dirty="0" smtClean="0">
                <a:latin typeface="Arial"/>
                <a:cs typeface="Arial"/>
              </a:rPr>
              <a:t>実施</a:t>
            </a:r>
            <a:r>
              <a:rPr lang="en-US" altLang="ja-JP" sz="3000" dirty="0" smtClean="0">
                <a:latin typeface="Arial"/>
                <a:cs typeface="Arial"/>
              </a:rPr>
              <a:t/>
            </a:r>
            <a:br>
              <a:rPr lang="en-US" altLang="ja-JP" sz="3000" dirty="0" smtClean="0">
                <a:latin typeface="Arial"/>
                <a:cs typeface="Arial"/>
              </a:rPr>
            </a:br>
            <a:endParaRPr kumimoji="1" lang="en-US" altLang="ja-JP" sz="3000" dirty="0" smtClean="0">
              <a:latin typeface="Arial"/>
              <a:cs typeface="Arial"/>
            </a:endParaRPr>
          </a:p>
          <a:p>
            <a:pPr algn="just"/>
            <a:r>
              <a:rPr lang="ja-JP" altLang="en-US" sz="3000" dirty="0" smtClean="0">
                <a:latin typeface="Arial"/>
                <a:cs typeface="Arial"/>
              </a:rPr>
              <a:t>秋に研究集会</a:t>
            </a:r>
            <a:endParaRPr kumimoji="1" lang="en-US" altLang="ja-JP" sz="3000" dirty="0" smtClean="0">
              <a:latin typeface="Arial"/>
              <a:cs typeface="Arial"/>
            </a:endParaRPr>
          </a:p>
        </p:txBody>
      </p:sp>
      <p:pic>
        <p:nvPicPr>
          <p:cNvPr id="4" name="図 3"/>
          <p:cNvPicPr>
            <a:picLocks noChangeAspect="1"/>
          </p:cNvPicPr>
          <p:nvPr/>
        </p:nvPicPr>
        <p:blipFill>
          <a:blip r:embed="rId2"/>
          <a:stretch>
            <a:fillRect/>
          </a:stretch>
        </p:blipFill>
        <p:spPr>
          <a:xfrm>
            <a:off x="5300711" y="1372430"/>
            <a:ext cx="3767087" cy="5156172"/>
          </a:xfrm>
          <a:prstGeom prst="rect">
            <a:avLst/>
          </a:prstGeom>
        </p:spPr>
      </p:pic>
    </p:spTree>
    <p:extLst>
      <p:ext uri="{BB962C8B-B14F-4D97-AF65-F5344CB8AC3E}">
        <p14:creationId xmlns:p14="http://schemas.microsoft.com/office/powerpoint/2010/main" val="190252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MTI </a:t>
            </a:r>
            <a:r>
              <a:rPr lang="ja-JP" altLang="en-US" dirty="0" smtClean="0">
                <a:latin typeface="Arial"/>
                <a:cs typeface="Arial"/>
              </a:rPr>
              <a:t>研究会の始まり</a:t>
            </a:r>
            <a:endParaRPr kumimoji="1" lang="ja-JP" altLang="en-US" dirty="0">
              <a:latin typeface="Arial"/>
              <a:cs typeface="Arial"/>
            </a:endParaRPr>
          </a:p>
        </p:txBody>
      </p:sp>
      <p:sp>
        <p:nvSpPr>
          <p:cNvPr id="3" name="コンテンツ プレースホルダー 2"/>
          <p:cNvSpPr>
            <a:spLocks noGrp="1"/>
          </p:cNvSpPr>
          <p:nvPr>
            <p:ph idx="1"/>
          </p:nvPr>
        </p:nvSpPr>
        <p:spPr>
          <a:xfrm>
            <a:off x="304800" y="1257300"/>
            <a:ext cx="8502650" cy="5473700"/>
          </a:xfrm>
        </p:spPr>
        <p:txBody>
          <a:bodyPr>
            <a:normAutofit fontScale="92500"/>
          </a:bodyPr>
          <a:lstStyle/>
          <a:p>
            <a:pPr algn="just"/>
            <a:r>
              <a:rPr lang="en-US" altLang="ja-JP" dirty="0" smtClean="0">
                <a:latin typeface="Arial"/>
                <a:cs typeface="Arial"/>
              </a:rPr>
              <a:t>2001 </a:t>
            </a:r>
            <a:r>
              <a:rPr lang="ja-JP" altLang="en-US" dirty="0" smtClean="0">
                <a:latin typeface="Arial"/>
                <a:cs typeface="Arial"/>
              </a:rPr>
              <a:t>年に設立が提案され</a:t>
            </a:r>
            <a:r>
              <a:rPr lang="en-US" altLang="ja-JP" dirty="0" smtClean="0">
                <a:latin typeface="Arial"/>
                <a:cs typeface="Arial"/>
              </a:rPr>
              <a:t>, </a:t>
            </a:r>
            <a:r>
              <a:rPr lang="ja-JP" altLang="en-US" dirty="0" smtClean="0">
                <a:latin typeface="Arial"/>
                <a:cs typeface="Arial"/>
              </a:rPr>
              <a:t>承認された</a:t>
            </a:r>
            <a:r>
              <a:rPr lang="en-US" altLang="ja-JP" dirty="0" smtClean="0">
                <a:latin typeface="Arial"/>
                <a:cs typeface="Arial"/>
              </a:rPr>
              <a:t>.</a:t>
            </a:r>
            <a:br>
              <a:rPr lang="en-US" altLang="ja-JP" dirty="0" smtClean="0">
                <a:latin typeface="Arial"/>
                <a:cs typeface="Arial"/>
              </a:rPr>
            </a:br>
            <a:r>
              <a:rPr lang="en-US" altLang="ja-JP" dirty="0" smtClean="0">
                <a:latin typeface="Arial"/>
                <a:cs typeface="Arial"/>
              </a:rPr>
              <a:t/>
            </a:r>
            <a:br>
              <a:rPr lang="en-US" altLang="ja-JP" dirty="0" smtClean="0">
                <a:latin typeface="Arial"/>
                <a:cs typeface="Arial"/>
              </a:rPr>
            </a:br>
            <a:r>
              <a:rPr lang="ja-JP" altLang="en-US" sz="2600" dirty="0" smtClean="0">
                <a:latin typeface="Arial"/>
                <a:cs typeface="Arial"/>
              </a:rPr>
              <a:t>設立</a:t>
            </a:r>
            <a:r>
              <a:rPr lang="ja-JP" altLang="en-US" sz="2600" dirty="0">
                <a:latin typeface="Arial"/>
                <a:cs typeface="Arial"/>
              </a:rPr>
              <a:t>の</a:t>
            </a:r>
            <a:r>
              <a:rPr lang="ja-JP" altLang="en-US" sz="2600" dirty="0" smtClean="0">
                <a:latin typeface="Arial"/>
                <a:cs typeface="Arial"/>
              </a:rPr>
              <a:t>趣旨</a:t>
            </a:r>
            <a:r>
              <a:rPr lang="en-US" altLang="ja-JP" sz="2600" dirty="0" smtClean="0">
                <a:latin typeface="Arial"/>
                <a:cs typeface="Arial"/>
              </a:rPr>
              <a:t/>
            </a:r>
            <a:br>
              <a:rPr lang="en-US" altLang="ja-JP" sz="2600" dirty="0" smtClean="0">
                <a:latin typeface="Arial"/>
                <a:cs typeface="Arial"/>
              </a:rPr>
            </a:br>
            <a:r>
              <a:rPr lang="ja-JP" altLang="en-US" sz="2600" dirty="0" smtClean="0">
                <a:solidFill>
                  <a:srgbClr val="FF0000"/>
                </a:solidFill>
                <a:latin typeface="Arial"/>
                <a:cs typeface="Arial"/>
              </a:rPr>
              <a:t>中間圏</a:t>
            </a:r>
            <a:r>
              <a:rPr lang="ja-JP" altLang="en-US" sz="2600" dirty="0">
                <a:solidFill>
                  <a:srgbClr val="FF0000"/>
                </a:solidFill>
                <a:latin typeface="Arial"/>
                <a:cs typeface="Arial"/>
              </a:rPr>
              <a:t>・熱圏・電離圏は、気象学的な中性流体としての大気とマクスウェル方程式の支配する電離大気が相互作用</a:t>
            </a:r>
            <a:r>
              <a:rPr lang="ja-JP" altLang="en-US" sz="2600" dirty="0">
                <a:latin typeface="Arial"/>
                <a:cs typeface="Arial"/>
              </a:rPr>
              <a:t>し複雑な様相を示しています。この領域での電離大気・中性大気相互作用、あるいは化学反応とダイナミクスとの関連等が近年非常に注目を集める研究分野となって</a:t>
            </a:r>
            <a:r>
              <a:rPr lang="ja-JP" altLang="en-US" sz="2600" dirty="0" smtClean="0">
                <a:latin typeface="Arial"/>
                <a:cs typeface="Arial"/>
              </a:rPr>
              <a:t>います。</a:t>
            </a:r>
            <a:r>
              <a:rPr lang="en-US" altLang="ja-JP" sz="2600" dirty="0" smtClean="0">
                <a:latin typeface="Arial"/>
                <a:cs typeface="Arial"/>
              </a:rPr>
              <a:t/>
            </a:r>
            <a:br>
              <a:rPr lang="en-US" altLang="ja-JP" sz="2600" dirty="0" smtClean="0">
                <a:latin typeface="Arial"/>
                <a:cs typeface="Arial"/>
              </a:rPr>
            </a:br>
            <a:r>
              <a:rPr lang="en-US" altLang="ja-JP" sz="2600" dirty="0" smtClean="0">
                <a:latin typeface="Arial"/>
                <a:cs typeface="Arial"/>
              </a:rPr>
              <a:t/>
            </a:r>
            <a:br>
              <a:rPr lang="en-US" altLang="ja-JP" sz="2600" dirty="0" smtClean="0">
                <a:latin typeface="Arial"/>
                <a:cs typeface="Arial"/>
              </a:rPr>
            </a:br>
            <a:r>
              <a:rPr lang="ja-JP" altLang="en-US" sz="2600" dirty="0" smtClean="0">
                <a:solidFill>
                  <a:srgbClr val="FF0000"/>
                </a:solidFill>
                <a:latin typeface="Arial"/>
                <a:cs typeface="Arial"/>
              </a:rPr>
              <a:t>様々</a:t>
            </a:r>
            <a:r>
              <a:rPr lang="ja-JP" altLang="en-US" sz="2600" dirty="0">
                <a:solidFill>
                  <a:srgbClr val="FF0000"/>
                </a:solidFill>
                <a:latin typeface="Arial"/>
                <a:cs typeface="Arial"/>
              </a:rPr>
              <a:t>なバックグラウンドを持つ研究者が相互に交流し、協力しあう場を作り、より効率的で効果的な研究活動に繋げる</a:t>
            </a:r>
            <a:r>
              <a:rPr lang="ja-JP" altLang="en-US" sz="2600" dirty="0">
                <a:latin typeface="Arial"/>
                <a:cs typeface="Arial"/>
              </a:rPr>
              <a:t>ことがこの会の趣旨です。現在進行中のプロジェクトを更に発展させるとともに、萌芽的なプロジェクト・研究活動が育つ環境づくりに主眼を置き、</a:t>
            </a:r>
            <a:r>
              <a:rPr lang="ja-JP" altLang="en-US" sz="2600" dirty="0" smtClean="0">
                <a:latin typeface="Arial"/>
                <a:cs typeface="Arial"/>
              </a:rPr>
              <a:t>多くの</a:t>
            </a:r>
            <a:r>
              <a:rPr lang="ja-JP" altLang="en-US" sz="2600" dirty="0">
                <a:latin typeface="Arial"/>
                <a:cs typeface="Arial"/>
              </a:rPr>
              <a:t>人が自由に参加できる会を目指します。</a:t>
            </a:r>
            <a:endParaRPr lang="en-US" altLang="ja-JP" sz="2600" dirty="0" smtClean="0">
              <a:latin typeface="Arial"/>
              <a:cs typeface="Arial"/>
            </a:endParaRPr>
          </a:p>
        </p:txBody>
      </p:sp>
    </p:spTree>
    <p:extLst>
      <p:ext uri="{BB962C8B-B14F-4D97-AF65-F5344CB8AC3E}">
        <p14:creationId xmlns:p14="http://schemas.microsoft.com/office/powerpoint/2010/main" val="221373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kumimoji="1" lang="ja-JP" altLang="en-US" dirty="0" smtClean="0"/>
              <a:t>設立のアイデアは</a:t>
            </a:r>
            <a:endParaRPr kumimoji="1" lang="ja-JP" altLang="en-US" dirty="0"/>
          </a:p>
        </p:txBody>
      </p:sp>
      <p:sp>
        <p:nvSpPr>
          <p:cNvPr id="3" name="コンテンツ プレースホルダー 2"/>
          <p:cNvSpPr>
            <a:spLocks noGrp="1"/>
          </p:cNvSpPr>
          <p:nvPr>
            <p:ph idx="1"/>
          </p:nvPr>
        </p:nvSpPr>
        <p:spPr>
          <a:xfrm>
            <a:off x="304800" y="1257300"/>
            <a:ext cx="8591550" cy="5448300"/>
          </a:xfrm>
        </p:spPr>
        <p:txBody>
          <a:bodyPr>
            <a:normAutofit/>
          </a:bodyPr>
          <a:lstStyle/>
          <a:p>
            <a:pPr algn="just"/>
            <a:r>
              <a:rPr kumimoji="1" lang="ja-JP" altLang="en-US" sz="3000" dirty="0" smtClean="0">
                <a:latin typeface="Arial"/>
                <a:cs typeface="Arial"/>
              </a:rPr>
              <a:t>アメリカの</a:t>
            </a:r>
            <a:r>
              <a:rPr kumimoji="1" lang="en-US" altLang="ja-JP" sz="3000" dirty="0" smtClean="0">
                <a:latin typeface="Arial"/>
                <a:cs typeface="Arial"/>
              </a:rPr>
              <a:t> </a:t>
            </a:r>
            <a:r>
              <a:rPr kumimoji="1" lang="en-US" altLang="ja-JP" sz="3000" dirty="0" smtClean="0">
                <a:solidFill>
                  <a:srgbClr val="FF0000"/>
                </a:solidFill>
                <a:latin typeface="Arial"/>
                <a:cs typeface="Arial"/>
              </a:rPr>
              <a:t>CEDAR</a:t>
            </a:r>
            <a:r>
              <a:rPr kumimoji="1" lang="en-US" altLang="ja-JP" sz="3000" dirty="0" smtClean="0">
                <a:latin typeface="Arial"/>
                <a:cs typeface="Arial"/>
              </a:rPr>
              <a:t> </a:t>
            </a:r>
            <a:r>
              <a:rPr kumimoji="1" lang="ja-JP" altLang="en-US" sz="3000" dirty="0" smtClean="0">
                <a:latin typeface="Arial"/>
                <a:cs typeface="Arial"/>
              </a:rPr>
              <a:t>という組織の日本版をつくる</a:t>
            </a:r>
            <a:r>
              <a:rPr kumimoji="1" lang="en-US" altLang="ja-JP" sz="3000" dirty="0" smtClean="0">
                <a:latin typeface="Arial"/>
                <a:cs typeface="Arial"/>
              </a:rPr>
              <a:t>:</a:t>
            </a:r>
            <a:br>
              <a:rPr kumimoji="1" lang="en-US" altLang="ja-JP" sz="3000" dirty="0" smtClean="0">
                <a:latin typeface="Arial"/>
                <a:cs typeface="Arial"/>
              </a:rPr>
            </a:br>
            <a:r>
              <a:rPr lang="en-US" altLang="ja-JP" sz="2000" dirty="0" smtClean="0">
                <a:latin typeface="Arial"/>
                <a:cs typeface="Arial"/>
              </a:rPr>
              <a:t/>
            </a:r>
            <a:br>
              <a:rPr lang="en-US" altLang="ja-JP" sz="2000" dirty="0" smtClean="0">
                <a:latin typeface="Arial"/>
                <a:cs typeface="Arial"/>
              </a:rPr>
            </a:br>
            <a:r>
              <a:rPr lang="en-US" altLang="ja-JP" sz="2000" dirty="0" smtClean="0">
                <a:latin typeface="Arial"/>
                <a:cs typeface="Arial"/>
              </a:rPr>
              <a:t/>
            </a:r>
            <a:br>
              <a:rPr lang="en-US" altLang="ja-JP" sz="2000" dirty="0" smtClean="0">
                <a:latin typeface="Arial"/>
                <a:cs typeface="Arial"/>
              </a:rPr>
            </a:br>
            <a:r>
              <a:rPr lang="en-US" altLang="ja-JP" sz="2000" dirty="0" smtClean="0">
                <a:latin typeface="Arial"/>
                <a:cs typeface="Arial"/>
              </a:rPr>
              <a:t/>
            </a:r>
            <a:br>
              <a:rPr lang="en-US" altLang="ja-JP" sz="2000" dirty="0" smtClean="0">
                <a:latin typeface="Arial"/>
                <a:cs typeface="Arial"/>
              </a:rPr>
            </a:br>
            <a:r>
              <a:rPr lang="ja-JP" altLang="en-US" sz="2400" dirty="0" smtClean="0">
                <a:latin typeface="Arial"/>
                <a:cs typeface="Arial"/>
              </a:rPr>
              <a:t>最新の研究に関するチュートリアル講演</a:t>
            </a:r>
            <a:r>
              <a:rPr lang="en-US" altLang="ja-JP" sz="2400" dirty="0">
                <a:latin typeface="Arial"/>
                <a:cs typeface="Arial"/>
              </a:rPr>
              <a:t> </a:t>
            </a:r>
            <a:r>
              <a:rPr lang="en-US" altLang="ja-JP" sz="2400" dirty="0" smtClean="0">
                <a:latin typeface="Arial"/>
                <a:cs typeface="Arial"/>
              </a:rPr>
              <a:t>+ </a:t>
            </a:r>
            <a:r>
              <a:rPr lang="ja-JP" altLang="en-US" sz="2400" dirty="0" smtClean="0">
                <a:latin typeface="Arial"/>
                <a:cs typeface="Arial"/>
              </a:rPr>
              <a:t>充実したポスター</a:t>
            </a:r>
            <a:r>
              <a:rPr lang="en-US" altLang="ja-JP" sz="2400" dirty="0" smtClean="0">
                <a:latin typeface="Arial"/>
                <a:cs typeface="Arial"/>
              </a:rPr>
              <a:t> </a:t>
            </a:r>
            <a:endParaRPr lang="en-US" altLang="ja-JP" sz="2400" dirty="0">
              <a:latin typeface="Arial"/>
              <a:cs typeface="Arial"/>
            </a:endParaRPr>
          </a:p>
        </p:txBody>
      </p:sp>
      <p:pic>
        <p:nvPicPr>
          <p:cNvPr id="6" name="図 5"/>
          <p:cNvPicPr>
            <a:picLocks noChangeAspect="1"/>
          </p:cNvPicPr>
          <p:nvPr/>
        </p:nvPicPr>
        <p:blipFill>
          <a:blip r:embed="rId2"/>
          <a:stretch>
            <a:fillRect/>
          </a:stretch>
        </p:blipFill>
        <p:spPr>
          <a:xfrm>
            <a:off x="4519873" y="3541484"/>
            <a:ext cx="4624127" cy="3080825"/>
          </a:xfrm>
          <a:prstGeom prst="rect">
            <a:avLst/>
          </a:prstGeom>
        </p:spPr>
      </p:pic>
      <p:pic>
        <p:nvPicPr>
          <p:cNvPr id="7" name="図 6"/>
          <p:cNvPicPr>
            <a:picLocks noChangeAspect="1"/>
          </p:cNvPicPr>
          <p:nvPr/>
        </p:nvPicPr>
        <p:blipFill>
          <a:blip r:embed="rId3"/>
          <a:stretch>
            <a:fillRect/>
          </a:stretch>
        </p:blipFill>
        <p:spPr>
          <a:xfrm>
            <a:off x="0" y="3541485"/>
            <a:ext cx="4635500" cy="3080825"/>
          </a:xfrm>
          <a:prstGeom prst="rect">
            <a:avLst/>
          </a:prstGeom>
        </p:spPr>
      </p:pic>
      <p:sp>
        <p:nvSpPr>
          <p:cNvPr id="8" name="テキスト ボックス 7"/>
          <p:cNvSpPr txBox="1"/>
          <p:nvPr/>
        </p:nvSpPr>
        <p:spPr>
          <a:xfrm>
            <a:off x="99920" y="3597749"/>
            <a:ext cx="714559" cy="461665"/>
          </a:xfrm>
          <a:prstGeom prst="rect">
            <a:avLst/>
          </a:prstGeom>
          <a:noFill/>
        </p:spPr>
        <p:txBody>
          <a:bodyPr wrap="none" rtlCol="0">
            <a:spAutoFit/>
          </a:bodyPr>
          <a:lstStyle/>
          <a:p>
            <a:r>
              <a:rPr kumimoji="1" lang="en-US" altLang="ja-JP" sz="2400" dirty="0" smtClean="0">
                <a:solidFill>
                  <a:srgbClr val="FF0000"/>
                </a:solidFill>
                <a:latin typeface="Arial"/>
                <a:cs typeface="Arial"/>
              </a:rPr>
              <a:t>MTI</a:t>
            </a:r>
            <a:endParaRPr kumimoji="1" lang="ja-JP" altLang="en-US" sz="2400" dirty="0">
              <a:solidFill>
                <a:srgbClr val="FF0000"/>
              </a:solidFill>
              <a:latin typeface="Arial"/>
              <a:cs typeface="Arial"/>
            </a:endParaRPr>
          </a:p>
        </p:txBody>
      </p:sp>
      <p:sp>
        <p:nvSpPr>
          <p:cNvPr id="9" name="テキスト ボックス 8"/>
          <p:cNvSpPr txBox="1"/>
          <p:nvPr/>
        </p:nvSpPr>
        <p:spPr>
          <a:xfrm>
            <a:off x="7781131" y="3597749"/>
            <a:ext cx="1262034" cy="461665"/>
          </a:xfrm>
          <a:prstGeom prst="rect">
            <a:avLst/>
          </a:prstGeom>
          <a:noFill/>
        </p:spPr>
        <p:txBody>
          <a:bodyPr wrap="none" rtlCol="0">
            <a:spAutoFit/>
          </a:bodyPr>
          <a:lstStyle/>
          <a:p>
            <a:r>
              <a:rPr kumimoji="1" lang="en-US" altLang="ja-JP" sz="2400" dirty="0" smtClean="0">
                <a:solidFill>
                  <a:srgbClr val="FF0000"/>
                </a:solidFill>
                <a:latin typeface="Arial"/>
                <a:cs typeface="Arial"/>
              </a:rPr>
              <a:t>CEDAR</a:t>
            </a:r>
            <a:endParaRPr kumimoji="1" lang="ja-JP" altLang="en-US" sz="2400" dirty="0">
              <a:solidFill>
                <a:srgbClr val="FF0000"/>
              </a:solidFill>
              <a:latin typeface="Arial"/>
              <a:cs typeface="Arial"/>
            </a:endParaRPr>
          </a:p>
        </p:txBody>
      </p:sp>
      <p:sp>
        <p:nvSpPr>
          <p:cNvPr id="10" name="正方形/長方形 9"/>
          <p:cNvSpPr/>
          <p:nvPr/>
        </p:nvSpPr>
        <p:spPr>
          <a:xfrm>
            <a:off x="375391" y="1915307"/>
            <a:ext cx="6868289" cy="369332"/>
          </a:xfrm>
          <a:prstGeom prst="rect">
            <a:avLst/>
          </a:prstGeom>
        </p:spPr>
        <p:txBody>
          <a:bodyPr wrap="square">
            <a:spAutoFit/>
          </a:bodyPr>
          <a:lstStyle/>
          <a:p>
            <a:pPr algn="ctr"/>
            <a:r>
              <a:rPr lang="en-US" altLang="ja-JP" dirty="0" smtClean="0">
                <a:solidFill>
                  <a:srgbClr val="FF0000"/>
                </a:solidFill>
                <a:latin typeface="Arial"/>
                <a:cs typeface="Arial"/>
              </a:rPr>
              <a:t>Coupling, Energetics and Dynamics of Atmospheric Regions</a:t>
            </a:r>
            <a:endParaRPr lang="ja-JP" altLang="en-US" dirty="0">
              <a:solidFill>
                <a:srgbClr val="FF0000"/>
              </a:solidFill>
            </a:endParaRPr>
          </a:p>
        </p:txBody>
      </p:sp>
    </p:spTree>
    <p:extLst>
      <p:ext uri="{BB962C8B-B14F-4D97-AF65-F5344CB8AC3E}">
        <p14:creationId xmlns:p14="http://schemas.microsoft.com/office/powerpoint/2010/main" val="247981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MTI </a:t>
            </a:r>
            <a:r>
              <a:rPr lang="ja-JP" altLang="en-US" dirty="0" smtClean="0">
                <a:latin typeface="Arial"/>
                <a:cs typeface="Arial"/>
              </a:rPr>
              <a:t>研究集会の内容</a:t>
            </a:r>
            <a:endParaRPr kumimoji="1" lang="ja-JP" altLang="en-US" dirty="0">
              <a:latin typeface="Arial"/>
              <a:cs typeface="Arial"/>
            </a:endParaRPr>
          </a:p>
        </p:txBody>
      </p:sp>
      <p:sp>
        <p:nvSpPr>
          <p:cNvPr id="3" name="コンテンツ プレースホルダー 2"/>
          <p:cNvSpPr>
            <a:spLocks noGrp="1"/>
          </p:cNvSpPr>
          <p:nvPr>
            <p:ph idx="1"/>
          </p:nvPr>
        </p:nvSpPr>
        <p:spPr>
          <a:xfrm>
            <a:off x="304800" y="1257300"/>
            <a:ext cx="8699500" cy="5473700"/>
          </a:xfrm>
        </p:spPr>
        <p:txBody>
          <a:bodyPr>
            <a:normAutofit/>
          </a:bodyPr>
          <a:lstStyle/>
          <a:p>
            <a:pPr algn="just"/>
            <a:r>
              <a:rPr lang="en-US" altLang="ja-JP" sz="2600" dirty="0" smtClean="0">
                <a:latin typeface="Arial"/>
                <a:cs typeface="Arial"/>
              </a:rPr>
              <a:t>1999 </a:t>
            </a:r>
            <a:r>
              <a:rPr lang="ja-JP" altLang="en-US" sz="2600" dirty="0" smtClean="0">
                <a:latin typeface="Arial"/>
                <a:cs typeface="Arial"/>
              </a:rPr>
              <a:t>年度</a:t>
            </a:r>
            <a:r>
              <a:rPr lang="en-US" altLang="ja-JP" sz="2600" dirty="0" smtClean="0">
                <a:latin typeface="Arial"/>
                <a:cs typeface="Arial"/>
              </a:rPr>
              <a:t>: </a:t>
            </a:r>
            <a:r>
              <a:rPr lang="ja-JP" altLang="en-US" sz="2600" dirty="0" smtClean="0">
                <a:latin typeface="Arial"/>
                <a:cs typeface="Arial"/>
              </a:rPr>
              <a:t>中間圏・熱圏・電離圏の力学と光化学</a:t>
            </a:r>
            <a:endParaRPr lang="en-US" altLang="ja-JP" sz="2600" dirty="0" smtClean="0">
              <a:latin typeface="Arial"/>
              <a:cs typeface="Arial"/>
            </a:endParaRPr>
          </a:p>
          <a:p>
            <a:pPr algn="just"/>
            <a:r>
              <a:rPr lang="en-US" altLang="ja-JP" sz="2600" dirty="0" smtClean="0">
                <a:latin typeface="Arial"/>
                <a:cs typeface="Arial"/>
              </a:rPr>
              <a:t>2000 </a:t>
            </a:r>
            <a:r>
              <a:rPr lang="ja-JP" altLang="en-US" sz="2600" dirty="0" smtClean="0">
                <a:latin typeface="Arial"/>
                <a:cs typeface="Arial"/>
              </a:rPr>
              <a:t>年度</a:t>
            </a:r>
            <a:r>
              <a:rPr lang="en-US" altLang="ja-JP" sz="2600" dirty="0" smtClean="0">
                <a:latin typeface="Arial"/>
                <a:cs typeface="Arial"/>
              </a:rPr>
              <a:t>: </a:t>
            </a:r>
            <a:r>
              <a:rPr lang="ja-JP" altLang="en-US" sz="2600" dirty="0" smtClean="0">
                <a:latin typeface="Arial"/>
                <a:cs typeface="Arial"/>
              </a:rPr>
              <a:t>中間圏・下部熱圏／電離圏相互作用</a:t>
            </a:r>
            <a:endParaRPr lang="en-US" altLang="ja-JP" sz="2600" dirty="0" smtClean="0">
              <a:latin typeface="Arial"/>
              <a:cs typeface="Arial"/>
            </a:endParaRPr>
          </a:p>
          <a:p>
            <a:pPr algn="just"/>
            <a:r>
              <a:rPr lang="en-US" altLang="ja-JP" sz="2600" dirty="0" smtClean="0">
                <a:latin typeface="Arial"/>
                <a:cs typeface="Arial"/>
              </a:rPr>
              <a:t>2001 </a:t>
            </a:r>
            <a:r>
              <a:rPr lang="ja-JP" altLang="en-US" sz="2600" dirty="0" smtClean="0">
                <a:latin typeface="Arial"/>
                <a:cs typeface="Arial"/>
              </a:rPr>
              <a:t>年度</a:t>
            </a:r>
            <a:r>
              <a:rPr lang="en-US" altLang="ja-JP" sz="2600" dirty="0" smtClean="0">
                <a:latin typeface="Arial"/>
                <a:cs typeface="Arial"/>
              </a:rPr>
              <a:t>: </a:t>
            </a:r>
            <a:r>
              <a:rPr lang="ja-JP" altLang="en-US" sz="2600" dirty="0" smtClean="0">
                <a:latin typeface="Arial"/>
                <a:cs typeface="Arial"/>
              </a:rPr>
              <a:t>中間圏・熱圏・電離圏のエレクトロダイナミクス</a:t>
            </a:r>
            <a:endParaRPr lang="en-US" altLang="ja-JP" sz="2600" dirty="0" smtClean="0">
              <a:latin typeface="Arial"/>
              <a:cs typeface="Arial"/>
            </a:endParaRPr>
          </a:p>
          <a:p>
            <a:pPr algn="just"/>
            <a:r>
              <a:rPr lang="en-US" altLang="ja-JP" sz="2600" dirty="0" smtClean="0">
                <a:latin typeface="Arial"/>
                <a:cs typeface="Arial"/>
              </a:rPr>
              <a:t>2002 </a:t>
            </a:r>
            <a:r>
              <a:rPr lang="ja-JP" altLang="en-US" sz="2600" dirty="0" smtClean="0">
                <a:latin typeface="Arial"/>
                <a:cs typeface="Arial"/>
              </a:rPr>
              <a:t>年度</a:t>
            </a:r>
            <a:r>
              <a:rPr lang="en-US" altLang="ja-JP" sz="2600" dirty="0" smtClean="0">
                <a:latin typeface="Arial"/>
                <a:cs typeface="Arial"/>
              </a:rPr>
              <a:t>: </a:t>
            </a:r>
            <a:r>
              <a:rPr lang="ja-JP" altLang="en-US" sz="2600" dirty="0" smtClean="0">
                <a:latin typeface="Arial"/>
                <a:cs typeface="Arial"/>
              </a:rPr>
              <a:t>テーマなし</a:t>
            </a:r>
            <a:endParaRPr lang="en-US" altLang="ja-JP" sz="2600" dirty="0" smtClean="0">
              <a:latin typeface="Arial"/>
              <a:cs typeface="Arial"/>
            </a:endParaRPr>
          </a:p>
          <a:p>
            <a:pPr algn="just"/>
            <a:r>
              <a:rPr lang="en-US" altLang="ja-JP" sz="2600" dirty="0" smtClean="0">
                <a:latin typeface="Arial"/>
                <a:cs typeface="Arial"/>
              </a:rPr>
              <a:t>2003 </a:t>
            </a:r>
            <a:r>
              <a:rPr lang="ja-JP" altLang="en-US" sz="2600" dirty="0" smtClean="0">
                <a:latin typeface="Arial"/>
                <a:cs typeface="Arial"/>
              </a:rPr>
              <a:t>年度</a:t>
            </a:r>
            <a:r>
              <a:rPr lang="en-US" altLang="ja-JP" sz="2600" dirty="0" smtClean="0">
                <a:latin typeface="Arial"/>
                <a:cs typeface="Arial"/>
              </a:rPr>
              <a:t>: </a:t>
            </a:r>
            <a:r>
              <a:rPr lang="ja-JP" altLang="en-US" sz="2600" dirty="0" smtClean="0">
                <a:latin typeface="Arial"/>
                <a:cs typeface="Arial"/>
              </a:rPr>
              <a:t>惑星大気の研究</a:t>
            </a:r>
            <a:endParaRPr lang="en-US" altLang="ja-JP" sz="2600" dirty="0" smtClean="0">
              <a:latin typeface="Arial"/>
              <a:cs typeface="Arial"/>
            </a:endParaRPr>
          </a:p>
          <a:p>
            <a:pPr algn="just"/>
            <a:r>
              <a:rPr lang="en-US" altLang="ja-JP" sz="2600" dirty="0" smtClean="0">
                <a:latin typeface="Arial"/>
                <a:cs typeface="Arial"/>
              </a:rPr>
              <a:t>2004, 2005 </a:t>
            </a:r>
            <a:r>
              <a:rPr lang="ja-JP" altLang="en-US" sz="2600" dirty="0" smtClean="0">
                <a:latin typeface="Arial"/>
                <a:cs typeface="Arial"/>
              </a:rPr>
              <a:t>年度</a:t>
            </a:r>
            <a:r>
              <a:rPr lang="en-US" altLang="ja-JP" sz="2600" dirty="0" smtClean="0">
                <a:latin typeface="Arial"/>
                <a:cs typeface="Arial"/>
              </a:rPr>
              <a:t>: </a:t>
            </a:r>
            <a:r>
              <a:rPr lang="ja-JP" altLang="en-US" sz="2600" dirty="0" smtClean="0">
                <a:latin typeface="Arial"/>
                <a:cs typeface="Arial"/>
              </a:rPr>
              <a:t>テーマなし</a:t>
            </a:r>
            <a:r>
              <a:rPr lang="ja-JP" altLang="en-US" sz="2800" dirty="0" smtClean="0">
                <a:latin typeface="Arial"/>
                <a:cs typeface="Arial"/>
              </a:rPr>
              <a:t> </a:t>
            </a:r>
            <a:endParaRPr lang="ja-JP" altLang="en-US" sz="2800" dirty="0" smtClean="0">
              <a:effectLst/>
              <a:latin typeface="Arial"/>
              <a:cs typeface="Arial"/>
            </a:endParaRPr>
          </a:p>
          <a:p>
            <a:pPr algn="just"/>
            <a:r>
              <a:rPr lang="en-US" altLang="ja-JP" sz="2600" dirty="0" smtClean="0">
                <a:solidFill>
                  <a:srgbClr val="FF0000"/>
                </a:solidFill>
                <a:latin typeface="Arial"/>
                <a:cs typeface="Arial"/>
              </a:rPr>
              <a:t>2006-2009 </a:t>
            </a:r>
            <a:r>
              <a:rPr lang="ja-JP" altLang="en-US" sz="2600" dirty="0" smtClean="0">
                <a:solidFill>
                  <a:srgbClr val="FF0000"/>
                </a:solidFill>
                <a:latin typeface="Arial"/>
                <a:cs typeface="Arial"/>
              </a:rPr>
              <a:t>年度</a:t>
            </a:r>
            <a:r>
              <a:rPr lang="en-US" altLang="ja-JP" sz="2600" dirty="0" smtClean="0">
                <a:solidFill>
                  <a:srgbClr val="FF0000"/>
                </a:solidFill>
                <a:latin typeface="Arial"/>
                <a:cs typeface="Arial"/>
              </a:rPr>
              <a:t>: MTI </a:t>
            </a:r>
            <a:r>
              <a:rPr lang="ja-JP" altLang="en-US" sz="2600" dirty="0" smtClean="0">
                <a:solidFill>
                  <a:srgbClr val="FF0000"/>
                </a:solidFill>
                <a:latin typeface="Arial"/>
                <a:cs typeface="Arial"/>
              </a:rPr>
              <a:t>ハンドブック</a:t>
            </a:r>
            <a:r>
              <a:rPr lang="en-US" altLang="ja-JP" sz="2600" dirty="0" smtClean="0">
                <a:latin typeface="Arial"/>
                <a:cs typeface="Arial"/>
              </a:rPr>
              <a:t/>
            </a:r>
            <a:br>
              <a:rPr lang="en-US" altLang="ja-JP" sz="2600" dirty="0" smtClean="0">
                <a:latin typeface="Arial"/>
                <a:cs typeface="Arial"/>
              </a:rPr>
            </a:br>
            <a:r>
              <a:rPr lang="ja-JP" altLang="en-US" sz="2600" dirty="0" smtClean="0">
                <a:latin typeface="Arial"/>
                <a:cs typeface="Arial"/>
              </a:rPr>
              <a:t>グローバル水平結合の物理</a:t>
            </a:r>
            <a:r>
              <a:rPr lang="en-US" altLang="ja-JP" sz="2600" dirty="0" smtClean="0">
                <a:latin typeface="Arial"/>
                <a:cs typeface="Arial"/>
              </a:rPr>
              <a:t>, </a:t>
            </a:r>
            <a:r>
              <a:rPr lang="ja-JP" altLang="en-US" sz="2600" dirty="0" smtClean="0">
                <a:latin typeface="Arial"/>
                <a:cs typeface="Arial"/>
              </a:rPr>
              <a:t>上下結合の物理</a:t>
            </a:r>
            <a:r>
              <a:rPr lang="en-US" altLang="ja-JP" sz="2600" dirty="0" smtClean="0">
                <a:latin typeface="Arial"/>
                <a:cs typeface="Arial"/>
              </a:rPr>
              <a:t>, </a:t>
            </a:r>
            <a:r>
              <a:rPr lang="en-US" altLang="ja-JP" sz="2800" dirty="0">
                <a:latin typeface="Arial"/>
                <a:cs typeface="Arial"/>
              </a:rPr>
              <a:t>MTI-</a:t>
            </a:r>
            <a:r>
              <a:rPr lang="ja-JP" altLang="en-US" sz="2800" dirty="0">
                <a:latin typeface="Arial"/>
                <a:cs typeface="Arial"/>
              </a:rPr>
              <a:t>他領域間結合の</a:t>
            </a:r>
            <a:r>
              <a:rPr lang="ja-JP" altLang="en-US" sz="2800" dirty="0" smtClean="0">
                <a:latin typeface="Arial"/>
                <a:cs typeface="Arial"/>
              </a:rPr>
              <a:t>物理</a:t>
            </a:r>
            <a:r>
              <a:rPr lang="en-US" altLang="ja-JP" sz="2800" dirty="0" smtClean="0">
                <a:latin typeface="Arial"/>
                <a:cs typeface="Arial"/>
              </a:rPr>
              <a:t>, </a:t>
            </a:r>
            <a:r>
              <a:rPr lang="en-US" altLang="ja-JP" sz="2800" dirty="0">
                <a:latin typeface="Arial"/>
                <a:cs typeface="Arial"/>
              </a:rPr>
              <a:t>MTI </a:t>
            </a:r>
            <a:r>
              <a:rPr lang="ja-JP" altLang="en-US" sz="2800" dirty="0">
                <a:latin typeface="Arial"/>
                <a:cs typeface="Arial"/>
              </a:rPr>
              <a:t>研究領域における計算科学</a:t>
            </a:r>
            <a:endParaRPr lang="en-US" altLang="ja-JP" sz="2600" dirty="0" smtClean="0">
              <a:latin typeface="Arial"/>
              <a:cs typeface="Arial"/>
            </a:endParaRPr>
          </a:p>
          <a:p>
            <a:pPr algn="just"/>
            <a:r>
              <a:rPr lang="en-US" altLang="ja-JP" sz="2600" dirty="0" smtClean="0">
                <a:solidFill>
                  <a:srgbClr val="FF0000"/>
                </a:solidFill>
                <a:latin typeface="Arial"/>
                <a:cs typeface="Arial"/>
              </a:rPr>
              <a:t>2010-2013 </a:t>
            </a:r>
            <a:r>
              <a:rPr lang="ja-JP" altLang="en-US" sz="2600" dirty="0" smtClean="0">
                <a:solidFill>
                  <a:srgbClr val="FF0000"/>
                </a:solidFill>
                <a:latin typeface="Arial"/>
                <a:cs typeface="Arial"/>
              </a:rPr>
              <a:t>年度</a:t>
            </a:r>
            <a:r>
              <a:rPr lang="en-US" altLang="ja-JP" sz="2600" dirty="0" smtClean="0">
                <a:solidFill>
                  <a:srgbClr val="FF0000"/>
                </a:solidFill>
                <a:latin typeface="Arial"/>
                <a:cs typeface="Arial"/>
              </a:rPr>
              <a:t>: </a:t>
            </a:r>
            <a:r>
              <a:rPr lang="ja-JP" altLang="en-US" sz="2600" dirty="0" smtClean="0">
                <a:solidFill>
                  <a:srgbClr val="FF0000"/>
                </a:solidFill>
                <a:latin typeface="Arial"/>
                <a:cs typeface="Arial"/>
              </a:rPr>
              <a:t>若手エンカレッジセッション</a:t>
            </a:r>
            <a:endParaRPr lang="en-US" altLang="ja-JP" sz="2600" dirty="0" smtClean="0">
              <a:solidFill>
                <a:srgbClr val="FF0000"/>
              </a:solidFill>
              <a:latin typeface="Arial"/>
              <a:cs typeface="Arial"/>
            </a:endParaRPr>
          </a:p>
          <a:p>
            <a:pPr algn="just"/>
            <a:r>
              <a:rPr lang="en-US" altLang="ja-JP" sz="2600" dirty="0" smtClean="0">
                <a:solidFill>
                  <a:srgbClr val="0000FF"/>
                </a:solidFill>
                <a:latin typeface="Arial"/>
                <a:cs typeface="Arial"/>
              </a:rPr>
              <a:t>2014 </a:t>
            </a:r>
            <a:r>
              <a:rPr lang="ja-JP" altLang="en-US" sz="2600" dirty="0" smtClean="0">
                <a:solidFill>
                  <a:srgbClr val="0000FF"/>
                </a:solidFill>
                <a:latin typeface="Arial"/>
                <a:cs typeface="Arial"/>
              </a:rPr>
              <a:t>年度</a:t>
            </a:r>
            <a:r>
              <a:rPr lang="en-US" altLang="ja-JP" sz="2600" dirty="0">
                <a:solidFill>
                  <a:srgbClr val="0000FF"/>
                </a:solidFill>
                <a:latin typeface="Arial"/>
                <a:cs typeface="Arial"/>
              </a:rPr>
              <a:t>:</a:t>
            </a:r>
            <a:r>
              <a:rPr lang="en-US" altLang="ja-JP" sz="2600" dirty="0" smtClean="0">
                <a:solidFill>
                  <a:srgbClr val="0000FF"/>
                </a:solidFill>
                <a:latin typeface="Arial"/>
                <a:cs typeface="Arial"/>
              </a:rPr>
              <a:t> </a:t>
            </a:r>
          </a:p>
        </p:txBody>
      </p:sp>
    </p:spTree>
    <p:extLst>
      <p:ext uri="{BB962C8B-B14F-4D97-AF65-F5344CB8AC3E}">
        <p14:creationId xmlns:p14="http://schemas.microsoft.com/office/powerpoint/2010/main" val="16044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CEDAR Grand Challenges</a:t>
            </a:r>
            <a:endParaRPr kumimoji="1" lang="ja-JP" altLang="en-US" dirty="0"/>
          </a:p>
        </p:txBody>
      </p:sp>
      <p:sp>
        <p:nvSpPr>
          <p:cNvPr id="3" name="コンテンツ プレースホルダー 2"/>
          <p:cNvSpPr>
            <a:spLocks noGrp="1"/>
          </p:cNvSpPr>
          <p:nvPr>
            <p:ph idx="1"/>
          </p:nvPr>
        </p:nvSpPr>
        <p:spPr>
          <a:xfrm>
            <a:off x="304800" y="1257300"/>
            <a:ext cx="8591550" cy="5448300"/>
          </a:xfrm>
        </p:spPr>
        <p:txBody>
          <a:bodyPr>
            <a:normAutofit/>
          </a:bodyPr>
          <a:lstStyle/>
          <a:p>
            <a:r>
              <a:rPr lang="en-US" altLang="ja-JP" sz="3000" dirty="0" smtClean="0">
                <a:latin typeface="Arial"/>
                <a:cs typeface="Arial"/>
              </a:rPr>
              <a:t>“Grand Challenge Workshops”:</a:t>
            </a:r>
            <a:r>
              <a:rPr lang="en-US" altLang="ja-JP" sz="3000" dirty="0">
                <a:latin typeface="Arial"/>
                <a:cs typeface="Arial"/>
              </a:rPr>
              <a:t> </a:t>
            </a:r>
            <a:r>
              <a:rPr lang="en-US" altLang="ja-JP" sz="3000" dirty="0" smtClean="0">
                <a:latin typeface="Arial"/>
                <a:cs typeface="Arial"/>
              </a:rPr>
              <a:t>Starting in 2014</a:t>
            </a:r>
            <a:br>
              <a:rPr lang="en-US" altLang="ja-JP" sz="3000" dirty="0" smtClean="0">
                <a:latin typeface="Arial"/>
                <a:cs typeface="Arial"/>
              </a:rPr>
            </a:br>
            <a:r>
              <a:rPr lang="en-US" altLang="ja-JP" sz="3000" dirty="0" smtClean="0">
                <a:latin typeface="Arial"/>
                <a:cs typeface="Arial"/>
              </a:rPr>
              <a:t/>
            </a:r>
            <a:br>
              <a:rPr lang="en-US" altLang="ja-JP" sz="3000" dirty="0" smtClean="0">
                <a:latin typeface="Arial"/>
                <a:cs typeface="Arial"/>
              </a:rPr>
            </a:br>
            <a:r>
              <a:rPr lang="ja-JP" altLang="en-US" sz="3000" dirty="0" smtClean="0">
                <a:solidFill>
                  <a:srgbClr val="0000FF"/>
                </a:solidFill>
                <a:latin typeface="Arial"/>
                <a:cs typeface="Arial"/>
              </a:rPr>
              <a:t>テーマ</a:t>
            </a:r>
            <a:r>
              <a:rPr lang="en-US" altLang="ja-JP" sz="3000" dirty="0" smtClean="0">
                <a:solidFill>
                  <a:srgbClr val="0000FF"/>
                </a:solidFill>
                <a:latin typeface="Arial"/>
                <a:cs typeface="Arial"/>
              </a:rPr>
              <a:t> 1: The High Latitude </a:t>
            </a:r>
            <a:r>
              <a:rPr lang="en-US" altLang="ja-JP" sz="3000" dirty="0" err="1" smtClean="0">
                <a:solidFill>
                  <a:srgbClr val="0000FF"/>
                </a:solidFill>
                <a:latin typeface="Arial"/>
                <a:cs typeface="Arial"/>
              </a:rPr>
              <a:t>Geospace</a:t>
            </a:r>
            <a:r>
              <a:rPr lang="en-US" altLang="ja-JP" sz="3000" dirty="0" smtClean="0">
                <a:solidFill>
                  <a:srgbClr val="0000FF"/>
                </a:solidFill>
                <a:latin typeface="Arial"/>
                <a:cs typeface="Arial"/>
              </a:rPr>
              <a:t> System</a:t>
            </a:r>
            <a:r>
              <a:rPr lang="en-US" altLang="ja-JP" sz="3000" dirty="0" smtClean="0">
                <a:solidFill>
                  <a:srgbClr val="FF0000"/>
                </a:solidFill>
                <a:latin typeface="Arial"/>
                <a:cs typeface="Arial"/>
              </a:rPr>
              <a:t/>
            </a:r>
            <a:br>
              <a:rPr lang="en-US" altLang="ja-JP" sz="3000" dirty="0" smtClean="0">
                <a:solidFill>
                  <a:srgbClr val="FF0000"/>
                </a:solidFill>
                <a:latin typeface="Arial"/>
                <a:cs typeface="Arial"/>
              </a:rPr>
            </a:br>
            <a:r>
              <a:rPr lang="en-US" altLang="ja-JP" sz="3000" dirty="0" smtClean="0">
                <a:latin typeface="Arial"/>
                <a:cs typeface="Arial"/>
              </a:rPr>
              <a:t/>
            </a:r>
            <a:br>
              <a:rPr lang="en-US" altLang="ja-JP" sz="3000" dirty="0" smtClean="0">
                <a:latin typeface="Arial"/>
                <a:cs typeface="Arial"/>
              </a:rPr>
            </a:br>
            <a:r>
              <a:rPr lang="ja-JP" altLang="en-US" sz="3000" dirty="0" smtClean="0">
                <a:latin typeface="Arial"/>
                <a:cs typeface="Arial"/>
              </a:rPr>
              <a:t>高緯度のジオスペースシステム</a:t>
            </a:r>
            <a:r>
              <a:rPr lang="en-US" altLang="ja-JP" sz="3000" dirty="0" smtClean="0">
                <a:latin typeface="Arial"/>
                <a:cs typeface="Arial"/>
              </a:rPr>
              <a:t/>
            </a:r>
            <a:br>
              <a:rPr lang="en-US" altLang="ja-JP" sz="3000" dirty="0" smtClean="0">
                <a:latin typeface="Arial"/>
                <a:cs typeface="Arial"/>
              </a:rPr>
            </a:br>
            <a:r>
              <a:rPr lang="en-US" altLang="ja-JP" sz="3000" dirty="0">
                <a:latin typeface="Arial"/>
                <a:cs typeface="Arial"/>
              </a:rPr>
              <a:t/>
            </a:r>
            <a:br>
              <a:rPr lang="en-US" altLang="ja-JP" sz="3000" dirty="0">
                <a:latin typeface="Arial"/>
                <a:cs typeface="Arial"/>
              </a:rPr>
            </a:br>
            <a:r>
              <a:rPr lang="ja-JP" altLang="en-US" sz="3000" dirty="0" smtClean="0">
                <a:solidFill>
                  <a:srgbClr val="0000FF"/>
                </a:solidFill>
                <a:latin typeface="Arial"/>
                <a:cs typeface="Arial"/>
              </a:rPr>
              <a:t>テーマ</a:t>
            </a:r>
            <a:r>
              <a:rPr lang="en-US" altLang="ja-JP" sz="3000" dirty="0" smtClean="0">
                <a:solidFill>
                  <a:srgbClr val="0000FF"/>
                </a:solidFill>
                <a:latin typeface="Arial"/>
                <a:cs typeface="Arial"/>
              </a:rPr>
              <a:t> 2: Coupling and Transport Processes from the Upper Mesosphere through the Middle Thermosphere (80-200 km)</a:t>
            </a:r>
            <a:br>
              <a:rPr lang="en-US" altLang="ja-JP" sz="3000" dirty="0" smtClean="0">
                <a:solidFill>
                  <a:srgbClr val="0000FF"/>
                </a:solidFill>
                <a:latin typeface="Arial"/>
                <a:cs typeface="Arial"/>
              </a:rPr>
            </a:br>
            <a:r>
              <a:rPr lang="en-US" altLang="ja-JP" sz="3000" dirty="0" smtClean="0">
                <a:latin typeface="Arial"/>
                <a:cs typeface="Arial"/>
              </a:rPr>
              <a:t/>
            </a:r>
            <a:br>
              <a:rPr lang="en-US" altLang="ja-JP" sz="3000" dirty="0" smtClean="0">
                <a:latin typeface="Arial"/>
                <a:cs typeface="Arial"/>
              </a:rPr>
            </a:br>
            <a:r>
              <a:rPr lang="ja-JP" altLang="en-US" sz="3000" dirty="0" smtClean="0">
                <a:latin typeface="Arial"/>
                <a:cs typeface="Arial"/>
              </a:rPr>
              <a:t>上部中間圏から中部熱圏までの結合と輸送過程</a:t>
            </a:r>
            <a:endParaRPr lang="en-US" altLang="ja-JP" sz="3000" dirty="0" smtClean="0">
              <a:latin typeface="Arial"/>
              <a:cs typeface="Arial"/>
            </a:endParaRPr>
          </a:p>
        </p:txBody>
      </p:sp>
    </p:spTree>
    <p:extLst>
      <p:ext uri="{BB962C8B-B14F-4D97-AF65-F5344CB8AC3E}">
        <p14:creationId xmlns:p14="http://schemas.microsoft.com/office/powerpoint/2010/main" val="412418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738"/>
            <a:ext cx="8229600" cy="1143000"/>
          </a:xfrm>
        </p:spPr>
        <p:txBody>
          <a:bodyPr/>
          <a:lstStyle/>
          <a:p>
            <a:r>
              <a:rPr lang="en-US" altLang="ja-JP" dirty="0" smtClean="0">
                <a:latin typeface="Arial"/>
                <a:cs typeface="Arial"/>
              </a:rPr>
              <a:t>MTI Grand Challenges</a:t>
            </a:r>
            <a:endParaRPr kumimoji="1" lang="ja-JP" altLang="en-US" dirty="0"/>
          </a:p>
        </p:txBody>
      </p:sp>
      <p:sp>
        <p:nvSpPr>
          <p:cNvPr id="3" name="コンテンツ プレースホルダー 2"/>
          <p:cNvSpPr>
            <a:spLocks noGrp="1"/>
          </p:cNvSpPr>
          <p:nvPr>
            <p:ph idx="1"/>
          </p:nvPr>
        </p:nvSpPr>
        <p:spPr>
          <a:xfrm>
            <a:off x="304800" y="1257300"/>
            <a:ext cx="8655050" cy="5448300"/>
          </a:xfrm>
        </p:spPr>
        <p:txBody>
          <a:bodyPr>
            <a:normAutofit/>
          </a:bodyPr>
          <a:lstStyle/>
          <a:p>
            <a:r>
              <a:rPr lang="en-US" altLang="ja-JP" sz="3000" dirty="0" smtClean="0">
                <a:latin typeface="Arial"/>
                <a:cs typeface="Arial"/>
              </a:rPr>
              <a:t>“MTI Grand Challenges”: Starting in 2014</a:t>
            </a:r>
            <a:br>
              <a:rPr lang="en-US" altLang="ja-JP" sz="3000" dirty="0" smtClean="0">
                <a:latin typeface="Arial"/>
                <a:cs typeface="Arial"/>
              </a:rPr>
            </a:br>
            <a:r>
              <a:rPr lang="en-US" altLang="ja-JP" sz="3000" dirty="0" smtClean="0">
                <a:latin typeface="Arial"/>
                <a:cs typeface="Arial"/>
              </a:rPr>
              <a:t/>
            </a:r>
            <a:br>
              <a:rPr lang="en-US" altLang="ja-JP" sz="3000" dirty="0" smtClean="0">
                <a:latin typeface="Arial"/>
                <a:cs typeface="Arial"/>
              </a:rPr>
            </a:br>
            <a:r>
              <a:rPr lang="en-US" altLang="ja-JP" sz="2400" dirty="0">
                <a:latin typeface="Arial"/>
                <a:cs typeface="Arial"/>
              </a:rPr>
              <a:t>MTI Grand </a:t>
            </a:r>
            <a:r>
              <a:rPr lang="en-US" altLang="ja-JP" sz="2400" dirty="0" smtClean="0">
                <a:latin typeface="Arial"/>
                <a:cs typeface="Arial"/>
              </a:rPr>
              <a:t>Challenges </a:t>
            </a:r>
            <a:r>
              <a:rPr lang="en-US" altLang="ja-JP" sz="2400" dirty="0">
                <a:latin typeface="Arial"/>
                <a:cs typeface="Arial"/>
              </a:rPr>
              <a:t>– Topic </a:t>
            </a:r>
            <a:r>
              <a:rPr lang="en-US" altLang="ja-JP" sz="2400" dirty="0" smtClean="0">
                <a:latin typeface="Arial"/>
                <a:cs typeface="Arial"/>
              </a:rPr>
              <a:t>1</a:t>
            </a:r>
            <a:br>
              <a:rPr lang="en-US" altLang="ja-JP" sz="2400" dirty="0" smtClean="0">
                <a:latin typeface="Arial"/>
                <a:cs typeface="Arial"/>
              </a:rPr>
            </a:br>
            <a:r>
              <a:rPr lang="ja-JP" altLang="ja-JP" sz="2800" u="sng" dirty="0" smtClean="0">
                <a:solidFill>
                  <a:srgbClr val="0000FF"/>
                </a:solidFill>
                <a:latin typeface="Arial"/>
                <a:cs typeface="Arial"/>
              </a:rPr>
              <a:t>極域</a:t>
            </a:r>
            <a:r>
              <a:rPr lang="ja-JP" altLang="ja-JP" sz="2800" u="sng" dirty="0">
                <a:solidFill>
                  <a:srgbClr val="0000FF"/>
                </a:solidFill>
                <a:latin typeface="Arial"/>
                <a:cs typeface="Arial"/>
              </a:rPr>
              <a:t>と中低緯度現象の</a:t>
            </a:r>
            <a:r>
              <a:rPr lang="ja-JP" altLang="ja-JP" sz="2800" u="sng" dirty="0" smtClean="0">
                <a:solidFill>
                  <a:srgbClr val="0000FF"/>
                </a:solidFill>
                <a:latin typeface="Arial"/>
                <a:cs typeface="Arial"/>
              </a:rPr>
              <a:t>相違</a:t>
            </a:r>
            <a:r>
              <a:rPr lang="ja-JP" altLang="ja-JP" sz="2800" dirty="0" smtClean="0">
                <a:solidFill>
                  <a:srgbClr val="0000FF"/>
                </a:solidFill>
                <a:latin typeface="Arial"/>
                <a:cs typeface="Arial"/>
              </a:rPr>
              <a:t>から</a:t>
            </a:r>
            <a:r>
              <a:rPr lang="ja-JP" altLang="ja-JP" sz="2800" dirty="0">
                <a:solidFill>
                  <a:srgbClr val="0000FF"/>
                </a:solidFill>
                <a:latin typeface="Arial"/>
                <a:cs typeface="Arial"/>
              </a:rPr>
              <a:t>理解する</a:t>
            </a:r>
            <a:r>
              <a:rPr lang="en-US" altLang="ja-JP" sz="2800" dirty="0">
                <a:solidFill>
                  <a:srgbClr val="0000FF"/>
                </a:solidFill>
                <a:latin typeface="Arial"/>
                <a:cs typeface="Arial"/>
              </a:rPr>
              <a:t> MTI </a:t>
            </a:r>
            <a:r>
              <a:rPr lang="ja-JP" altLang="ja-JP" sz="2800" dirty="0">
                <a:solidFill>
                  <a:srgbClr val="0000FF"/>
                </a:solidFill>
                <a:latin typeface="Arial"/>
                <a:cs typeface="Arial"/>
              </a:rPr>
              <a:t>の</a:t>
            </a:r>
            <a:r>
              <a:rPr lang="ja-JP" altLang="ja-JP" sz="2800" dirty="0" smtClean="0">
                <a:solidFill>
                  <a:srgbClr val="0000FF"/>
                </a:solidFill>
                <a:latin typeface="Arial"/>
                <a:cs typeface="Arial"/>
              </a:rPr>
              <a:t>科学</a:t>
            </a:r>
            <a:r>
              <a:rPr lang="en-US" altLang="ja-JP" sz="3000" dirty="0" smtClean="0">
                <a:latin typeface="Arial"/>
                <a:cs typeface="Arial"/>
              </a:rPr>
              <a:t/>
            </a:r>
            <a:br>
              <a:rPr lang="en-US" altLang="ja-JP" sz="3000" dirty="0" smtClean="0">
                <a:latin typeface="Arial"/>
                <a:cs typeface="Arial"/>
              </a:rPr>
            </a:br>
            <a:r>
              <a:rPr lang="en-US" altLang="ja-JP" sz="3000" dirty="0" smtClean="0">
                <a:latin typeface="Arial"/>
                <a:cs typeface="Arial"/>
              </a:rPr>
              <a:t/>
            </a:r>
            <a:br>
              <a:rPr lang="en-US" altLang="ja-JP" sz="3000" dirty="0" smtClean="0">
                <a:latin typeface="Arial"/>
                <a:cs typeface="Arial"/>
              </a:rPr>
            </a:br>
            <a:r>
              <a:rPr lang="en-US" altLang="ja-JP" sz="2400" dirty="0" smtClean="0">
                <a:latin typeface="Arial"/>
                <a:cs typeface="Arial"/>
              </a:rPr>
              <a:t>MTI </a:t>
            </a:r>
            <a:r>
              <a:rPr lang="en-US" altLang="ja-JP" sz="2400" dirty="0">
                <a:latin typeface="Arial"/>
                <a:cs typeface="Arial"/>
              </a:rPr>
              <a:t>Grand </a:t>
            </a:r>
            <a:r>
              <a:rPr lang="en-US" altLang="ja-JP" sz="2400" dirty="0" smtClean="0">
                <a:latin typeface="Arial"/>
                <a:cs typeface="Arial"/>
              </a:rPr>
              <a:t>Challenges </a:t>
            </a:r>
            <a:r>
              <a:rPr lang="en-US" altLang="ja-JP" sz="2400" dirty="0">
                <a:latin typeface="Arial"/>
                <a:cs typeface="Arial"/>
              </a:rPr>
              <a:t>– Topic </a:t>
            </a:r>
            <a:r>
              <a:rPr lang="en-US" altLang="ja-JP" sz="2400" dirty="0" smtClean="0">
                <a:latin typeface="Arial"/>
                <a:cs typeface="Arial"/>
              </a:rPr>
              <a:t>2</a:t>
            </a:r>
            <a:br>
              <a:rPr lang="en-US" altLang="ja-JP" sz="2400" dirty="0" smtClean="0">
                <a:latin typeface="Arial"/>
                <a:cs typeface="Arial"/>
              </a:rPr>
            </a:br>
            <a:r>
              <a:rPr lang="ja-JP" altLang="ja-JP" sz="2800" u="sng" dirty="0" smtClean="0">
                <a:solidFill>
                  <a:srgbClr val="0000FF"/>
                </a:solidFill>
                <a:latin typeface="Arial"/>
                <a:cs typeface="Arial"/>
              </a:rPr>
              <a:t>大気</a:t>
            </a:r>
            <a:r>
              <a:rPr lang="ja-JP" altLang="ja-JP" sz="2800" u="sng" dirty="0">
                <a:solidFill>
                  <a:srgbClr val="0000FF"/>
                </a:solidFill>
                <a:latin typeface="Arial"/>
                <a:cs typeface="Arial"/>
              </a:rPr>
              <a:t>上下結合</a:t>
            </a:r>
            <a:r>
              <a:rPr lang="ja-JP" altLang="ja-JP" sz="2800" dirty="0">
                <a:solidFill>
                  <a:srgbClr val="0000FF"/>
                </a:solidFill>
                <a:latin typeface="Arial"/>
                <a:cs typeface="Arial"/>
              </a:rPr>
              <a:t>解明に向けた</a:t>
            </a:r>
            <a:r>
              <a:rPr lang="en-US" altLang="ja-JP" sz="2800" dirty="0">
                <a:solidFill>
                  <a:srgbClr val="0000FF"/>
                </a:solidFill>
                <a:latin typeface="Arial"/>
                <a:cs typeface="Arial"/>
              </a:rPr>
              <a:t> MTI </a:t>
            </a:r>
            <a:r>
              <a:rPr lang="ja-JP" altLang="ja-JP" sz="2800" dirty="0">
                <a:solidFill>
                  <a:srgbClr val="0000FF"/>
                </a:solidFill>
                <a:latin typeface="Arial"/>
                <a:cs typeface="Arial"/>
              </a:rPr>
              <a:t>の</a:t>
            </a:r>
            <a:r>
              <a:rPr lang="ja-JP" altLang="ja-JP" sz="2800" dirty="0" smtClean="0">
                <a:solidFill>
                  <a:srgbClr val="0000FF"/>
                </a:solidFill>
                <a:latin typeface="Arial"/>
                <a:cs typeface="Arial"/>
              </a:rPr>
              <a:t>科学</a:t>
            </a:r>
            <a:r>
              <a:rPr lang="en-US" altLang="ja-JP" sz="2800" dirty="0" smtClean="0">
                <a:solidFill>
                  <a:srgbClr val="0000FF"/>
                </a:solidFill>
                <a:latin typeface="Arial"/>
                <a:cs typeface="Arial"/>
              </a:rPr>
              <a:t/>
            </a:r>
            <a:br>
              <a:rPr lang="en-US" altLang="ja-JP" sz="2800" dirty="0" smtClean="0">
                <a:solidFill>
                  <a:srgbClr val="0000FF"/>
                </a:solidFill>
                <a:latin typeface="Arial"/>
                <a:cs typeface="Arial"/>
              </a:rPr>
            </a:br>
            <a:endParaRPr lang="en-US" altLang="ja-JP" sz="2800" dirty="0" smtClean="0">
              <a:solidFill>
                <a:srgbClr val="0000FF"/>
              </a:solidFill>
              <a:latin typeface="Arial"/>
              <a:cs typeface="Arial"/>
            </a:endParaRPr>
          </a:p>
          <a:p>
            <a:pPr>
              <a:lnSpc>
                <a:spcPct val="120000"/>
              </a:lnSpc>
            </a:pPr>
            <a:r>
              <a:rPr lang="ja-JP" altLang="en-US" sz="2800" dirty="0">
                <a:solidFill>
                  <a:srgbClr val="FF0000"/>
                </a:solidFill>
              </a:rPr>
              <a:t>高度の垣根</a:t>
            </a:r>
            <a:r>
              <a:rPr lang="en-US" altLang="ja-JP" sz="2800" dirty="0">
                <a:solidFill>
                  <a:srgbClr val="FF0000"/>
                </a:solidFill>
              </a:rPr>
              <a:t>, </a:t>
            </a:r>
            <a:r>
              <a:rPr lang="ja-JP" altLang="en-US" sz="2800" dirty="0">
                <a:solidFill>
                  <a:srgbClr val="FF0000"/>
                </a:solidFill>
              </a:rPr>
              <a:t>緯度の垣根</a:t>
            </a:r>
            <a:r>
              <a:rPr lang="ja-JP" altLang="en-US" sz="2800" dirty="0" smtClean="0">
                <a:solidFill>
                  <a:srgbClr val="FF0000"/>
                </a:solidFill>
              </a:rPr>
              <a:t>を外す</a:t>
            </a:r>
            <a:r>
              <a:rPr lang="ja-JP" altLang="en-US" sz="2800" dirty="0">
                <a:solidFill>
                  <a:srgbClr val="FF0000"/>
                </a:solidFill>
              </a:rPr>
              <a:t>ことで見えて</a:t>
            </a:r>
            <a:r>
              <a:rPr lang="ja-JP" altLang="en-US" sz="2800" dirty="0" smtClean="0">
                <a:solidFill>
                  <a:srgbClr val="FF0000"/>
                </a:solidFill>
              </a:rPr>
              <a:t>くる</a:t>
            </a:r>
            <a:r>
              <a:rPr lang="en-US" altLang="ja-JP" sz="2800" dirty="0" smtClean="0">
                <a:solidFill>
                  <a:srgbClr val="FF0000"/>
                </a:solidFill>
              </a:rPr>
              <a:t/>
            </a:r>
            <a:br>
              <a:rPr lang="en-US" altLang="ja-JP" sz="2800" dirty="0" smtClean="0">
                <a:solidFill>
                  <a:srgbClr val="FF0000"/>
                </a:solidFill>
              </a:rPr>
            </a:br>
            <a:r>
              <a:rPr lang="ja-JP" altLang="en-US" sz="2800" dirty="0" smtClean="0">
                <a:solidFill>
                  <a:srgbClr val="FF0000"/>
                </a:solidFill>
              </a:rPr>
              <a:t>新しいサイエンス</a:t>
            </a:r>
            <a:endParaRPr lang="en-US" altLang="ja-JP" sz="3000" dirty="0" smtClean="0">
              <a:latin typeface="Arial"/>
              <a:cs typeface="Arial"/>
            </a:endParaRPr>
          </a:p>
        </p:txBody>
      </p:sp>
    </p:spTree>
    <p:extLst>
      <p:ext uri="{BB962C8B-B14F-4D97-AF65-F5344CB8AC3E}">
        <p14:creationId xmlns:p14="http://schemas.microsoft.com/office/powerpoint/2010/main" val="382208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リーフォーム 23"/>
          <p:cNvSpPr/>
          <p:nvPr/>
        </p:nvSpPr>
        <p:spPr>
          <a:xfrm>
            <a:off x="7083165" y="1709539"/>
            <a:ext cx="1563182" cy="2991694"/>
          </a:xfrm>
          <a:custGeom>
            <a:avLst/>
            <a:gdLst>
              <a:gd name="connsiteX0" fmla="*/ 0 w 1563182"/>
              <a:gd name="connsiteY0" fmla="*/ 573917 h 2991694"/>
              <a:gd name="connsiteX1" fmla="*/ 0 w 1563182"/>
              <a:gd name="connsiteY1" fmla="*/ 2991694 h 2991694"/>
              <a:gd name="connsiteX2" fmla="*/ 1563182 w 1563182"/>
              <a:gd name="connsiteY2" fmla="*/ 2405566 h 2991694"/>
              <a:gd name="connsiteX3" fmla="*/ 1563182 w 1563182"/>
              <a:gd name="connsiteY3" fmla="*/ 0 h 2991694"/>
              <a:gd name="connsiteX4" fmla="*/ 0 w 1563182"/>
              <a:gd name="connsiteY4" fmla="*/ 573917 h 299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182" h="2991694">
                <a:moveTo>
                  <a:pt x="0" y="573917"/>
                </a:moveTo>
                <a:lnTo>
                  <a:pt x="0" y="2991694"/>
                </a:lnTo>
                <a:lnTo>
                  <a:pt x="1563182" y="2405566"/>
                </a:lnTo>
                <a:lnTo>
                  <a:pt x="1563182" y="0"/>
                </a:lnTo>
                <a:lnTo>
                  <a:pt x="0" y="573917"/>
                </a:lnTo>
                <a:close/>
              </a:path>
            </a:pathLst>
          </a:cu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275737" y="2271245"/>
            <a:ext cx="1807428" cy="3077171"/>
          </a:xfrm>
          <a:custGeom>
            <a:avLst/>
            <a:gdLst>
              <a:gd name="connsiteX0" fmla="*/ 0 w 1807428"/>
              <a:gd name="connsiteY0" fmla="*/ 659394 h 3077171"/>
              <a:gd name="connsiteX1" fmla="*/ 0 w 1807428"/>
              <a:gd name="connsiteY1" fmla="*/ 3077171 h 3077171"/>
              <a:gd name="connsiteX2" fmla="*/ 1807428 w 1807428"/>
              <a:gd name="connsiteY2" fmla="*/ 2417777 h 3077171"/>
              <a:gd name="connsiteX3" fmla="*/ 1807428 w 1807428"/>
              <a:gd name="connsiteY3" fmla="*/ 0 h 3077171"/>
              <a:gd name="connsiteX4" fmla="*/ 0 w 1807428"/>
              <a:gd name="connsiteY4" fmla="*/ 659394 h 307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428" h="3077171">
                <a:moveTo>
                  <a:pt x="0" y="659394"/>
                </a:moveTo>
                <a:lnTo>
                  <a:pt x="0" y="3077171"/>
                </a:lnTo>
                <a:lnTo>
                  <a:pt x="1807428" y="2417777"/>
                </a:lnTo>
                <a:lnTo>
                  <a:pt x="1807428" y="0"/>
                </a:lnTo>
                <a:lnTo>
                  <a:pt x="0" y="659394"/>
                </a:lnTo>
                <a:close/>
              </a:path>
            </a:pathLst>
          </a:cu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3614857" y="2942850"/>
            <a:ext cx="1673092" cy="2979483"/>
          </a:xfrm>
          <a:custGeom>
            <a:avLst/>
            <a:gdLst>
              <a:gd name="connsiteX0" fmla="*/ 0 w 1673092"/>
              <a:gd name="connsiteY0" fmla="*/ 586128 h 2979483"/>
              <a:gd name="connsiteX1" fmla="*/ 24424 w 1673092"/>
              <a:gd name="connsiteY1" fmla="*/ 2979483 h 2979483"/>
              <a:gd name="connsiteX2" fmla="*/ 1660880 w 1673092"/>
              <a:gd name="connsiteY2" fmla="*/ 2393355 h 2979483"/>
              <a:gd name="connsiteX3" fmla="*/ 1673092 w 1673092"/>
              <a:gd name="connsiteY3" fmla="*/ 0 h 2979483"/>
              <a:gd name="connsiteX4" fmla="*/ 0 w 1673092"/>
              <a:gd name="connsiteY4" fmla="*/ 586128 h 297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092" h="2979483">
                <a:moveTo>
                  <a:pt x="0" y="586128"/>
                </a:moveTo>
                <a:lnTo>
                  <a:pt x="24424" y="2979483"/>
                </a:lnTo>
                <a:lnTo>
                  <a:pt x="1660880" y="2393355"/>
                </a:lnTo>
                <a:cubicBezTo>
                  <a:pt x="1664951" y="1595570"/>
                  <a:pt x="1669021" y="797785"/>
                  <a:pt x="1673092" y="0"/>
                </a:cubicBezTo>
                <a:lnTo>
                  <a:pt x="0" y="586128"/>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1103868" y="510418"/>
            <a:ext cx="7501551" cy="1816138"/>
          </a:xfrm>
          <a:custGeom>
            <a:avLst/>
            <a:gdLst>
              <a:gd name="connsiteX0" fmla="*/ 0 w 7501551"/>
              <a:gd name="connsiteY0" fmla="*/ 1804268 h 1816138"/>
              <a:gd name="connsiteX1" fmla="*/ 5008947 w 7501551"/>
              <a:gd name="connsiteY1" fmla="*/ 0 h 1816138"/>
              <a:gd name="connsiteX2" fmla="*/ 7501551 w 7501551"/>
              <a:gd name="connsiteY2" fmla="*/ 0 h 1816138"/>
              <a:gd name="connsiteX3" fmla="*/ 2504473 w 7501551"/>
              <a:gd name="connsiteY3" fmla="*/ 1816138 h 1816138"/>
              <a:gd name="connsiteX4" fmla="*/ 0 w 7501551"/>
              <a:gd name="connsiteY4" fmla="*/ 1804268 h 181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1551" h="1816138">
                <a:moveTo>
                  <a:pt x="0" y="1804268"/>
                </a:moveTo>
                <a:lnTo>
                  <a:pt x="5008947" y="0"/>
                </a:lnTo>
                <a:lnTo>
                  <a:pt x="7501551" y="0"/>
                </a:lnTo>
                <a:lnTo>
                  <a:pt x="2504473" y="1816138"/>
                </a:lnTo>
                <a:lnTo>
                  <a:pt x="0" y="1804268"/>
                </a:lnTo>
                <a:close/>
              </a:path>
            </a:pathLst>
          </a:custGeom>
          <a:gradFill flip="none" rotWithShape="1">
            <a:gsLst>
              <a:gs pos="58000">
                <a:srgbClr val="FF6600"/>
              </a:gs>
              <a:gs pos="0">
                <a:srgbClr val="FFFFFF"/>
              </a:gs>
            </a:gsLst>
            <a:lin ang="16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459922" y="1708150"/>
            <a:ext cx="4192092" cy="610354"/>
          </a:xfrm>
          <a:custGeom>
            <a:avLst/>
            <a:gdLst>
              <a:gd name="connsiteX0" fmla="*/ 0 w 4192092"/>
              <a:gd name="connsiteY0" fmla="*/ 604189 h 610354"/>
              <a:gd name="connsiteX1" fmla="*/ 1652178 w 4192092"/>
              <a:gd name="connsiteY1" fmla="*/ 0 h 610354"/>
              <a:gd name="connsiteX2" fmla="*/ 4192092 w 4192092"/>
              <a:gd name="connsiteY2" fmla="*/ 0 h 610354"/>
              <a:gd name="connsiteX3" fmla="*/ 2490596 w 4192092"/>
              <a:gd name="connsiteY3" fmla="*/ 610354 h 610354"/>
              <a:gd name="connsiteX4" fmla="*/ 0 w 4192092"/>
              <a:gd name="connsiteY4" fmla="*/ 604189 h 61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092" h="610354">
                <a:moveTo>
                  <a:pt x="0" y="604189"/>
                </a:moveTo>
                <a:lnTo>
                  <a:pt x="1652178" y="0"/>
                </a:lnTo>
                <a:lnTo>
                  <a:pt x="4192092" y="0"/>
                </a:lnTo>
                <a:lnTo>
                  <a:pt x="2490596" y="610354"/>
                </a:lnTo>
                <a:lnTo>
                  <a:pt x="0" y="604189"/>
                </a:lnTo>
                <a:close/>
              </a:path>
            </a:pathLst>
          </a:cu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1103506" y="2916133"/>
            <a:ext cx="4192092" cy="610354"/>
          </a:xfrm>
          <a:custGeom>
            <a:avLst/>
            <a:gdLst>
              <a:gd name="connsiteX0" fmla="*/ 0 w 4192092"/>
              <a:gd name="connsiteY0" fmla="*/ 604189 h 610354"/>
              <a:gd name="connsiteX1" fmla="*/ 1652178 w 4192092"/>
              <a:gd name="connsiteY1" fmla="*/ 0 h 610354"/>
              <a:gd name="connsiteX2" fmla="*/ 4192092 w 4192092"/>
              <a:gd name="connsiteY2" fmla="*/ 0 h 610354"/>
              <a:gd name="connsiteX3" fmla="*/ 2490596 w 4192092"/>
              <a:gd name="connsiteY3" fmla="*/ 610354 h 610354"/>
              <a:gd name="connsiteX4" fmla="*/ 0 w 4192092"/>
              <a:gd name="connsiteY4" fmla="*/ 604189 h 61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092" h="610354">
                <a:moveTo>
                  <a:pt x="0" y="604189"/>
                </a:moveTo>
                <a:lnTo>
                  <a:pt x="1652178" y="0"/>
                </a:lnTo>
                <a:lnTo>
                  <a:pt x="4192092" y="0"/>
                </a:lnTo>
                <a:lnTo>
                  <a:pt x="2490596" y="610354"/>
                </a:lnTo>
                <a:lnTo>
                  <a:pt x="0" y="604189"/>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2835692" y="2294970"/>
            <a:ext cx="4192092" cy="610354"/>
          </a:xfrm>
          <a:custGeom>
            <a:avLst/>
            <a:gdLst>
              <a:gd name="connsiteX0" fmla="*/ 0 w 4192092"/>
              <a:gd name="connsiteY0" fmla="*/ 604189 h 610354"/>
              <a:gd name="connsiteX1" fmla="*/ 1652178 w 4192092"/>
              <a:gd name="connsiteY1" fmla="*/ 0 h 610354"/>
              <a:gd name="connsiteX2" fmla="*/ 4192092 w 4192092"/>
              <a:gd name="connsiteY2" fmla="*/ 0 h 610354"/>
              <a:gd name="connsiteX3" fmla="*/ 2490596 w 4192092"/>
              <a:gd name="connsiteY3" fmla="*/ 610354 h 610354"/>
              <a:gd name="connsiteX4" fmla="*/ 0 w 4192092"/>
              <a:gd name="connsiteY4" fmla="*/ 604189 h 61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092" h="610354">
                <a:moveTo>
                  <a:pt x="0" y="604189"/>
                </a:moveTo>
                <a:lnTo>
                  <a:pt x="1652178" y="0"/>
                </a:lnTo>
                <a:lnTo>
                  <a:pt x="4192092" y="0"/>
                </a:lnTo>
                <a:lnTo>
                  <a:pt x="2490596" y="610354"/>
                </a:lnTo>
                <a:lnTo>
                  <a:pt x="0" y="604189"/>
                </a:lnTo>
                <a:close/>
              </a:path>
            </a:pathLst>
          </a:cu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02350" y="1708150"/>
            <a:ext cx="2552700" cy="2419350"/>
          </a:xfrm>
          <a:prstGeom prst="rect">
            <a:avLst/>
          </a:prstGeom>
          <a:noFill/>
          <a:ln w="381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V="1">
            <a:off x="1054100" y="1708150"/>
            <a:ext cx="5048250" cy="182245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3606800" y="1708150"/>
            <a:ext cx="5048250" cy="182245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3606800" y="4127500"/>
            <a:ext cx="5048250" cy="182245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1054100" y="4127500"/>
            <a:ext cx="5048250" cy="182245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203200" y="4560332"/>
            <a:ext cx="646331" cy="369332"/>
          </a:xfrm>
          <a:prstGeom prst="rect">
            <a:avLst/>
          </a:prstGeom>
          <a:noFill/>
        </p:spPr>
        <p:txBody>
          <a:bodyPr wrap="none" rtlCol="0">
            <a:spAutoFit/>
          </a:bodyPr>
          <a:lstStyle/>
          <a:p>
            <a:r>
              <a:rPr kumimoji="1" lang="ja-JP" altLang="en-US" dirty="0" smtClean="0"/>
              <a:t>高度</a:t>
            </a:r>
            <a:endParaRPr kumimoji="1" lang="ja-JP" altLang="en-US" dirty="0"/>
          </a:p>
        </p:txBody>
      </p:sp>
      <p:cxnSp>
        <p:nvCxnSpPr>
          <p:cNvPr id="16" name="直線矢印コネクタ 15"/>
          <p:cNvCxnSpPr/>
          <p:nvPr/>
        </p:nvCxnSpPr>
        <p:spPr>
          <a:xfrm>
            <a:off x="901700" y="3530600"/>
            <a:ext cx="0" cy="2419350"/>
          </a:xfrm>
          <a:prstGeom prst="straightConnector1">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H="1">
            <a:off x="3937000" y="4290938"/>
            <a:ext cx="4800922" cy="1709812"/>
          </a:xfrm>
          <a:prstGeom prst="straightConnector1">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6426200" y="5176798"/>
            <a:ext cx="646331" cy="369332"/>
          </a:xfrm>
          <a:prstGeom prst="rect">
            <a:avLst/>
          </a:prstGeom>
          <a:noFill/>
        </p:spPr>
        <p:txBody>
          <a:bodyPr wrap="none" rtlCol="0">
            <a:spAutoFit/>
          </a:bodyPr>
          <a:lstStyle/>
          <a:p>
            <a:r>
              <a:rPr kumimoji="1" lang="ja-JP" altLang="en-US" dirty="0" smtClean="0"/>
              <a:t>緯度</a:t>
            </a:r>
            <a:endParaRPr kumimoji="1" lang="ja-JP" altLang="en-US" dirty="0"/>
          </a:p>
        </p:txBody>
      </p:sp>
      <p:cxnSp>
        <p:nvCxnSpPr>
          <p:cNvPr id="20" name="直線矢印コネクタ 19"/>
          <p:cNvCxnSpPr/>
          <p:nvPr/>
        </p:nvCxnSpPr>
        <p:spPr>
          <a:xfrm flipH="1">
            <a:off x="1054100" y="6102350"/>
            <a:ext cx="2552700" cy="0"/>
          </a:xfrm>
          <a:prstGeom prst="straightConnector1">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1225550" y="6160532"/>
            <a:ext cx="2224850" cy="369332"/>
          </a:xfrm>
          <a:prstGeom prst="rect">
            <a:avLst/>
          </a:prstGeom>
          <a:noFill/>
        </p:spPr>
        <p:txBody>
          <a:bodyPr wrap="none" rtlCol="0">
            <a:spAutoFit/>
          </a:bodyPr>
          <a:lstStyle/>
          <a:p>
            <a:r>
              <a:rPr kumimoji="1" lang="ja-JP" altLang="en-US" dirty="0" smtClean="0"/>
              <a:t>電離大気</a:t>
            </a:r>
            <a:r>
              <a:rPr kumimoji="1" lang="en-US" altLang="ja-JP" dirty="0" smtClean="0"/>
              <a:t> / </a:t>
            </a:r>
            <a:r>
              <a:rPr kumimoji="1" lang="ja-JP" altLang="en-US" dirty="0" smtClean="0"/>
              <a:t>中性大気</a:t>
            </a:r>
            <a:endParaRPr kumimoji="1" lang="ja-JP" altLang="en-US" dirty="0"/>
          </a:p>
        </p:txBody>
      </p:sp>
      <p:sp>
        <p:nvSpPr>
          <p:cNvPr id="29" name="正方形/長方形 28"/>
          <p:cNvSpPr/>
          <p:nvPr/>
        </p:nvSpPr>
        <p:spPr>
          <a:xfrm>
            <a:off x="4532531" y="2276475"/>
            <a:ext cx="2552700" cy="2419350"/>
          </a:xfrm>
          <a:prstGeom prst="rect">
            <a:avLst/>
          </a:prstGeom>
          <a:noFill/>
          <a:ln w="381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532531" y="1073150"/>
            <a:ext cx="2552700" cy="3619500"/>
          </a:xfrm>
          <a:prstGeom prst="rect">
            <a:avLst/>
          </a:prstGeom>
          <a:noFill/>
          <a:ln w="381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102350" y="520700"/>
            <a:ext cx="2552700" cy="3606800"/>
          </a:xfrm>
          <a:prstGeom prst="rect">
            <a:avLst/>
          </a:prstGeom>
          <a:noFill/>
          <a:ln w="381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787632" y="3019458"/>
            <a:ext cx="877163" cy="369332"/>
          </a:xfrm>
          <a:prstGeom prst="rect">
            <a:avLst/>
          </a:prstGeom>
          <a:noFill/>
        </p:spPr>
        <p:txBody>
          <a:bodyPr wrap="none" rtlCol="0">
            <a:spAutoFit/>
          </a:bodyPr>
          <a:lstStyle/>
          <a:p>
            <a:r>
              <a:rPr kumimoji="1" lang="ja-JP" altLang="en-US" dirty="0" smtClean="0"/>
              <a:t>赤道域</a:t>
            </a:r>
            <a:endParaRPr kumimoji="1" lang="ja-JP" altLang="en-US" dirty="0"/>
          </a:p>
        </p:txBody>
      </p:sp>
      <p:sp>
        <p:nvSpPr>
          <p:cNvPr id="33" name="テキスト ボックス 32"/>
          <p:cNvSpPr txBox="1"/>
          <p:nvPr/>
        </p:nvSpPr>
        <p:spPr>
          <a:xfrm>
            <a:off x="4472721" y="2404023"/>
            <a:ext cx="877163" cy="369332"/>
          </a:xfrm>
          <a:prstGeom prst="rect">
            <a:avLst/>
          </a:prstGeom>
          <a:noFill/>
        </p:spPr>
        <p:txBody>
          <a:bodyPr wrap="none" rtlCol="0">
            <a:spAutoFit/>
          </a:bodyPr>
          <a:lstStyle/>
          <a:p>
            <a:r>
              <a:rPr kumimoji="1" lang="ja-JP" altLang="en-US" dirty="0" smtClean="0"/>
              <a:t>中緯度</a:t>
            </a:r>
            <a:endParaRPr kumimoji="1" lang="ja-JP" altLang="en-US" dirty="0"/>
          </a:p>
        </p:txBody>
      </p:sp>
      <p:sp>
        <p:nvSpPr>
          <p:cNvPr id="34" name="テキスト ボックス 33"/>
          <p:cNvSpPr txBox="1"/>
          <p:nvPr/>
        </p:nvSpPr>
        <p:spPr>
          <a:xfrm>
            <a:off x="6253732" y="1785131"/>
            <a:ext cx="646331" cy="369332"/>
          </a:xfrm>
          <a:prstGeom prst="rect">
            <a:avLst/>
          </a:prstGeom>
          <a:noFill/>
        </p:spPr>
        <p:txBody>
          <a:bodyPr wrap="none" rtlCol="0">
            <a:spAutoFit/>
          </a:bodyPr>
          <a:lstStyle/>
          <a:p>
            <a:r>
              <a:rPr kumimoji="1" lang="ja-JP" altLang="en-US" dirty="0" smtClean="0"/>
              <a:t>極域</a:t>
            </a:r>
            <a:endParaRPr kumimoji="1" lang="ja-JP" altLang="en-US" dirty="0"/>
          </a:p>
        </p:txBody>
      </p:sp>
      <p:sp>
        <p:nvSpPr>
          <p:cNvPr id="35" name="テキスト ボックス 34"/>
          <p:cNvSpPr txBox="1"/>
          <p:nvPr/>
        </p:nvSpPr>
        <p:spPr>
          <a:xfrm>
            <a:off x="6082876" y="616280"/>
            <a:ext cx="877163" cy="369332"/>
          </a:xfrm>
          <a:prstGeom prst="rect">
            <a:avLst/>
          </a:prstGeom>
          <a:noFill/>
        </p:spPr>
        <p:txBody>
          <a:bodyPr wrap="none" rtlCol="0">
            <a:spAutoFit/>
          </a:bodyPr>
          <a:lstStyle/>
          <a:p>
            <a:r>
              <a:rPr kumimoji="1" lang="ja-JP" altLang="en-US" dirty="0" smtClean="0"/>
              <a:t>磁気圏</a:t>
            </a:r>
            <a:endParaRPr kumimoji="1" lang="ja-JP" altLang="en-US" dirty="0"/>
          </a:p>
        </p:txBody>
      </p:sp>
      <p:sp>
        <p:nvSpPr>
          <p:cNvPr id="41" name="正方形/長方形 40"/>
          <p:cNvSpPr/>
          <p:nvPr/>
        </p:nvSpPr>
        <p:spPr>
          <a:xfrm>
            <a:off x="272782" y="162103"/>
            <a:ext cx="4032470" cy="1409617"/>
          </a:xfrm>
          <a:prstGeom prst="rect">
            <a:avLst/>
          </a:prstGeom>
        </p:spPr>
        <p:txBody>
          <a:bodyPr wrap="square">
            <a:spAutoFit/>
          </a:bodyPr>
          <a:lstStyle/>
          <a:p>
            <a:pPr>
              <a:lnSpc>
                <a:spcPct val="120000"/>
              </a:lnSpc>
            </a:pPr>
            <a:r>
              <a:rPr lang="ja-JP" altLang="en-US" sz="2400" dirty="0" smtClean="0">
                <a:solidFill>
                  <a:srgbClr val="FF0000"/>
                </a:solidFill>
              </a:rPr>
              <a:t>高度の垣根</a:t>
            </a:r>
            <a:r>
              <a:rPr lang="en-US" altLang="ja-JP" sz="2400" dirty="0" smtClean="0">
                <a:solidFill>
                  <a:srgbClr val="FF0000"/>
                </a:solidFill>
              </a:rPr>
              <a:t>, </a:t>
            </a:r>
            <a:r>
              <a:rPr lang="ja-JP" altLang="en-US" sz="2400" dirty="0" smtClean="0">
                <a:solidFill>
                  <a:srgbClr val="FF0000"/>
                </a:solidFill>
              </a:rPr>
              <a:t>緯度の垣根を</a:t>
            </a:r>
            <a:endParaRPr lang="en-US" altLang="ja-JP" sz="2400" dirty="0" smtClean="0">
              <a:solidFill>
                <a:srgbClr val="FF0000"/>
              </a:solidFill>
            </a:endParaRPr>
          </a:p>
          <a:p>
            <a:pPr>
              <a:lnSpc>
                <a:spcPct val="120000"/>
              </a:lnSpc>
            </a:pPr>
            <a:r>
              <a:rPr lang="ja-JP" altLang="en-US" sz="2400" dirty="0" smtClean="0">
                <a:solidFill>
                  <a:srgbClr val="FF0000"/>
                </a:solidFill>
              </a:rPr>
              <a:t>外すことで見えてくる</a:t>
            </a:r>
            <a:endParaRPr lang="en-US" altLang="ja-JP" sz="2400" dirty="0" smtClean="0">
              <a:solidFill>
                <a:srgbClr val="FF0000"/>
              </a:solidFill>
            </a:endParaRPr>
          </a:p>
          <a:p>
            <a:pPr>
              <a:lnSpc>
                <a:spcPct val="120000"/>
              </a:lnSpc>
            </a:pPr>
            <a:r>
              <a:rPr lang="ja-JP" altLang="en-US" sz="2400" dirty="0" smtClean="0">
                <a:solidFill>
                  <a:srgbClr val="FF0000"/>
                </a:solidFill>
              </a:rPr>
              <a:t>新しいサイエンス</a:t>
            </a:r>
            <a:endParaRPr lang="en-US" altLang="ja-JP" sz="2400" dirty="0" smtClean="0">
              <a:solidFill>
                <a:srgbClr val="FF0000"/>
              </a:solidFill>
            </a:endParaRPr>
          </a:p>
        </p:txBody>
      </p:sp>
      <p:cxnSp>
        <p:nvCxnSpPr>
          <p:cNvPr id="55" name="直線コネクタ 54"/>
          <p:cNvCxnSpPr/>
          <p:nvPr/>
        </p:nvCxnSpPr>
        <p:spPr>
          <a:xfrm flipV="1">
            <a:off x="1066809" y="520700"/>
            <a:ext cx="5035541" cy="1817278"/>
          </a:xfrm>
          <a:prstGeom prst="line">
            <a:avLst/>
          </a:prstGeom>
          <a:ln w="38100" cmpd="sng">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V="1">
            <a:off x="3606800" y="520700"/>
            <a:ext cx="5045214" cy="1817278"/>
          </a:xfrm>
          <a:prstGeom prst="line">
            <a:avLst/>
          </a:prstGeom>
          <a:ln w="38100"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2810580" y="1734518"/>
            <a:ext cx="2468842" cy="3619500"/>
          </a:xfrm>
          <a:prstGeom prst="rect">
            <a:avLst/>
          </a:prstGeom>
          <a:noFill/>
          <a:ln w="381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a:off x="2774632" y="2916133"/>
            <a:ext cx="2524507" cy="0"/>
          </a:xfrm>
          <a:prstGeom prst="line">
            <a:avLst/>
          </a:prstGeom>
          <a:ln w="38100"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5" name="フリーフォーム 24"/>
          <p:cNvSpPr/>
          <p:nvPr/>
        </p:nvSpPr>
        <p:spPr>
          <a:xfrm>
            <a:off x="1068259" y="3525445"/>
            <a:ext cx="2551952" cy="2421518"/>
          </a:xfrm>
          <a:custGeom>
            <a:avLst/>
            <a:gdLst>
              <a:gd name="connsiteX0" fmla="*/ 0 w 2551952"/>
              <a:gd name="connsiteY0" fmla="*/ 23741 h 2421518"/>
              <a:gd name="connsiteX1" fmla="*/ 0 w 2551952"/>
              <a:gd name="connsiteY1" fmla="*/ 2421518 h 2421518"/>
              <a:gd name="connsiteX2" fmla="*/ 2551952 w 2551952"/>
              <a:gd name="connsiteY2" fmla="*/ 2421518 h 2421518"/>
              <a:gd name="connsiteX3" fmla="*/ 2551952 w 2551952"/>
              <a:gd name="connsiteY3" fmla="*/ 0 h 2421518"/>
              <a:gd name="connsiteX4" fmla="*/ 0 w 2551952"/>
              <a:gd name="connsiteY4" fmla="*/ 23741 h 242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952" h="2421518">
                <a:moveTo>
                  <a:pt x="0" y="23741"/>
                </a:moveTo>
                <a:lnTo>
                  <a:pt x="0" y="2421518"/>
                </a:lnTo>
                <a:lnTo>
                  <a:pt x="2551952" y="2421518"/>
                </a:lnTo>
                <a:lnTo>
                  <a:pt x="2551952" y="0"/>
                </a:lnTo>
                <a:lnTo>
                  <a:pt x="0" y="23741"/>
                </a:ln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066809" y="2337978"/>
            <a:ext cx="2562375" cy="3619500"/>
          </a:xfrm>
          <a:prstGeom prst="rect">
            <a:avLst/>
          </a:prstGeom>
          <a:noFill/>
          <a:ln w="381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1082293" y="3538128"/>
            <a:ext cx="2524507" cy="0"/>
          </a:xfrm>
          <a:prstGeom prst="line">
            <a:avLst/>
          </a:prstGeom>
          <a:ln w="38100"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1225550" y="3869052"/>
            <a:ext cx="877163" cy="369332"/>
          </a:xfrm>
          <a:prstGeom prst="rect">
            <a:avLst/>
          </a:prstGeom>
          <a:noFill/>
        </p:spPr>
        <p:txBody>
          <a:bodyPr wrap="none" rtlCol="0">
            <a:spAutoFit/>
          </a:bodyPr>
          <a:lstStyle/>
          <a:p>
            <a:r>
              <a:rPr kumimoji="1" lang="ja-JP" altLang="en-US" dirty="0" smtClean="0"/>
              <a:t>電離圏</a:t>
            </a:r>
            <a:endParaRPr kumimoji="1" lang="ja-JP" altLang="en-US" dirty="0"/>
          </a:p>
        </p:txBody>
      </p:sp>
      <p:cxnSp>
        <p:nvCxnSpPr>
          <p:cNvPr id="54" name="直線コネクタ 53"/>
          <p:cNvCxnSpPr/>
          <p:nvPr/>
        </p:nvCxnSpPr>
        <p:spPr>
          <a:xfrm>
            <a:off x="2340480" y="3530600"/>
            <a:ext cx="0" cy="241935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2597064" y="3869052"/>
            <a:ext cx="646331" cy="369332"/>
          </a:xfrm>
          <a:prstGeom prst="rect">
            <a:avLst/>
          </a:prstGeom>
          <a:noFill/>
        </p:spPr>
        <p:txBody>
          <a:bodyPr wrap="none" rtlCol="0">
            <a:spAutoFit/>
          </a:bodyPr>
          <a:lstStyle/>
          <a:p>
            <a:r>
              <a:rPr kumimoji="1" lang="ja-JP" altLang="en-US" dirty="0" smtClean="0"/>
              <a:t>熱圏</a:t>
            </a:r>
            <a:endParaRPr kumimoji="1" lang="ja-JP" altLang="en-US" dirty="0"/>
          </a:p>
        </p:txBody>
      </p:sp>
      <p:sp>
        <p:nvSpPr>
          <p:cNvPr id="58" name="テキスト ボックス 57"/>
          <p:cNvSpPr txBox="1"/>
          <p:nvPr/>
        </p:nvSpPr>
        <p:spPr>
          <a:xfrm>
            <a:off x="2511907" y="4794766"/>
            <a:ext cx="877163" cy="369332"/>
          </a:xfrm>
          <a:prstGeom prst="rect">
            <a:avLst/>
          </a:prstGeom>
          <a:noFill/>
        </p:spPr>
        <p:txBody>
          <a:bodyPr wrap="none" rtlCol="0">
            <a:spAutoFit/>
          </a:bodyPr>
          <a:lstStyle/>
          <a:p>
            <a:r>
              <a:rPr kumimoji="1" lang="ja-JP" altLang="en-US" dirty="0" smtClean="0"/>
              <a:t>中間圏</a:t>
            </a:r>
            <a:endParaRPr kumimoji="1" lang="ja-JP" altLang="en-US" dirty="0"/>
          </a:p>
        </p:txBody>
      </p:sp>
      <p:sp>
        <p:nvSpPr>
          <p:cNvPr id="59" name="テキスト ボックス 58"/>
          <p:cNvSpPr txBox="1"/>
          <p:nvPr/>
        </p:nvSpPr>
        <p:spPr>
          <a:xfrm>
            <a:off x="2511907" y="5185291"/>
            <a:ext cx="877163" cy="369332"/>
          </a:xfrm>
          <a:prstGeom prst="rect">
            <a:avLst/>
          </a:prstGeom>
          <a:noFill/>
        </p:spPr>
        <p:txBody>
          <a:bodyPr wrap="none" rtlCol="0">
            <a:spAutoFit/>
          </a:bodyPr>
          <a:lstStyle/>
          <a:p>
            <a:r>
              <a:rPr kumimoji="1" lang="ja-JP" altLang="en-US" dirty="0" smtClean="0"/>
              <a:t>成層圏</a:t>
            </a:r>
            <a:endParaRPr kumimoji="1" lang="ja-JP" altLang="en-US" dirty="0"/>
          </a:p>
        </p:txBody>
      </p:sp>
      <p:sp>
        <p:nvSpPr>
          <p:cNvPr id="61" name="テキスト ボックス 60"/>
          <p:cNvSpPr txBox="1"/>
          <p:nvPr/>
        </p:nvSpPr>
        <p:spPr>
          <a:xfrm>
            <a:off x="2511907" y="5575816"/>
            <a:ext cx="877163" cy="369332"/>
          </a:xfrm>
          <a:prstGeom prst="rect">
            <a:avLst/>
          </a:prstGeom>
          <a:noFill/>
        </p:spPr>
        <p:txBody>
          <a:bodyPr wrap="none" rtlCol="0">
            <a:spAutoFit/>
          </a:bodyPr>
          <a:lstStyle/>
          <a:p>
            <a:r>
              <a:rPr kumimoji="1" lang="ja-JP" altLang="en-US" dirty="0" smtClean="0"/>
              <a:t>対流圏</a:t>
            </a:r>
            <a:endParaRPr kumimoji="1" lang="ja-JP" altLang="en-US" dirty="0"/>
          </a:p>
        </p:txBody>
      </p:sp>
    </p:spTree>
    <p:extLst>
      <p:ext uri="{BB962C8B-B14F-4D97-AF65-F5344CB8AC3E}">
        <p14:creationId xmlns:p14="http://schemas.microsoft.com/office/powerpoint/2010/main" val="186305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150" y="58738"/>
            <a:ext cx="8775700" cy="1143000"/>
          </a:xfrm>
        </p:spPr>
        <p:txBody>
          <a:bodyPr>
            <a:noAutofit/>
          </a:bodyPr>
          <a:lstStyle/>
          <a:p>
            <a:r>
              <a:rPr lang="en-US" altLang="ja-JP" sz="2000" dirty="0" smtClean="0">
                <a:latin typeface="Arial"/>
                <a:cs typeface="Arial"/>
              </a:rPr>
              <a:t>MTI Grand Challenge – Topic 1</a:t>
            </a:r>
            <a:br>
              <a:rPr lang="en-US" altLang="ja-JP" sz="2000" dirty="0" smtClean="0">
                <a:latin typeface="Arial"/>
                <a:cs typeface="Arial"/>
              </a:rPr>
            </a:br>
            <a:r>
              <a:rPr lang="ja-JP" altLang="en-US" sz="2800" dirty="0" smtClean="0">
                <a:latin typeface="Arial"/>
                <a:cs typeface="Arial"/>
              </a:rPr>
              <a:t>極域と中低緯度現象の相違から理解する </a:t>
            </a:r>
            <a:r>
              <a:rPr lang="en-US" altLang="ja-JP" sz="2800" dirty="0" smtClean="0">
                <a:latin typeface="Arial"/>
                <a:cs typeface="Arial"/>
              </a:rPr>
              <a:t>MTI </a:t>
            </a:r>
            <a:r>
              <a:rPr lang="ja-JP" altLang="en-US" sz="2800" dirty="0" smtClean="0">
                <a:latin typeface="Arial"/>
                <a:cs typeface="Arial"/>
              </a:rPr>
              <a:t>の科学</a:t>
            </a:r>
            <a:endParaRPr kumimoji="1" lang="ja-JP" altLang="en-US" sz="2800" dirty="0"/>
          </a:p>
        </p:txBody>
      </p:sp>
      <p:sp>
        <p:nvSpPr>
          <p:cNvPr id="3" name="コンテンツ プレースホルダー 2"/>
          <p:cNvSpPr>
            <a:spLocks noGrp="1"/>
          </p:cNvSpPr>
          <p:nvPr>
            <p:ph idx="1"/>
          </p:nvPr>
        </p:nvSpPr>
        <p:spPr>
          <a:xfrm>
            <a:off x="304800" y="1257300"/>
            <a:ext cx="8655050" cy="5448300"/>
          </a:xfrm>
        </p:spPr>
        <p:txBody>
          <a:bodyPr>
            <a:noAutofit/>
          </a:bodyPr>
          <a:lstStyle/>
          <a:p>
            <a:pPr marL="0" indent="0">
              <a:lnSpc>
                <a:spcPct val="120000"/>
              </a:lnSpc>
              <a:buNone/>
            </a:pPr>
            <a:r>
              <a:rPr lang="en-US" altLang="ja-JP" sz="1800" dirty="0" smtClean="0">
                <a:latin typeface="Arial"/>
                <a:cs typeface="Arial"/>
              </a:rPr>
              <a:t>Discrete </a:t>
            </a:r>
            <a:r>
              <a:rPr lang="en-US" altLang="ja-JP" sz="1800" dirty="0">
                <a:latin typeface="Arial"/>
                <a:cs typeface="Arial"/>
              </a:rPr>
              <a:t>Aurora </a:t>
            </a:r>
            <a:r>
              <a:rPr lang="ja-JP" altLang="ja-JP" sz="1800" dirty="0">
                <a:latin typeface="Arial"/>
                <a:cs typeface="Arial"/>
              </a:rPr>
              <a:t>近傍の電流系</a:t>
            </a:r>
            <a:r>
              <a:rPr lang="ja-JP" altLang="ja-JP" sz="1800" dirty="0" smtClean="0">
                <a:latin typeface="Arial"/>
                <a:cs typeface="Arial"/>
              </a:rPr>
              <a:t>概論</a:t>
            </a:r>
            <a:r>
              <a:rPr lang="en-US" altLang="ja-JP" sz="1800" dirty="0">
                <a:latin typeface="Arial"/>
                <a:cs typeface="Arial"/>
              </a:rPr>
              <a:t/>
            </a:r>
            <a:br>
              <a:rPr lang="en-US" altLang="ja-JP" sz="1800" dirty="0">
                <a:latin typeface="Arial"/>
                <a:cs typeface="Arial"/>
              </a:rPr>
            </a:br>
            <a:r>
              <a:rPr lang="en-US" altLang="ja-JP" sz="1800" dirty="0" smtClean="0">
                <a:latin typeface="Arial"/>
                <a:cs typeface="Arial"/>
              </a:rPr>
              <a:t>		</a:t>
            </a:r>
            <a:r>
              <a:rPr lang="ja-JP" altLang="ja-JP" sz="1800" dirty="0" smtClean="0">
                <a:latin typeface="Arial"/>
                <a:cs typeface="Arial"/>
              </a:rPr>
              <a:t>大山</a:t>
            </a:r>
            <a:r>
              <a:rPr lang="ja-JP" altLang="ja-JP" sz="1800" dirty="0">
                <a:latin typeface="Arial"/>
                <a:cs typeface="Arial"/>
              </a:rPr>
              <a:t>伸一郎（名古屋大学太陽地球環境研究所</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時間</a:t>
            </a:r>
            <a:r>
              <a:rPr lang="ja-JP" altLang="ja-JP" sz="1800" dirty="0">
                <a:latin typeface="Arial"/>
                <a:cs typeface="Arial"/>
              </a:rPr>
              <a:t>変化するオーロラ近傍の粒子降下と電流系に</a:t>
            </a:r>
            <a:r>
              <a:rPr lang="ja-JP" altLang="ja-JP" sz="1800" dirty="0" smtClean="0">
                <a:latin typeface="Arial"/>
                <a:cs typeface="Arial"/>
              </a:rPr>
              <a:t>ついて</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藤井</a:t>
            </a:r>
            <a:r>
              <a:rPr lang="ja-JP" altLang="ja-JP" sz="1800" dirty="0">
                <a:latin typeface="Arial"/>
                <a:cs typeface="Arial"/>
              </a:rPr>
              <a:t>良一（名古屋大学本部） </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極域</a:t>
            </a:r>
            <a:r>
              <a:rPr lang="ja-JP" altLang="ja-JP" sz="1800" dirty="0">
                <a:latin typeface="Arial"/>
                <a:cs typeface="Arial"/>
              </a:rPr>
              <a:t>の電離圏現象と中低緯度の電離圏現象のアナロジーに</a:t>
            </a:r>
            <a:r>
              <a:rPr lang="ja-JP" altLang="ja-JP" sz="1800" dirty="0" smtClean="0">
                <a:latin typeface="Arial"/>
                <a:cs typeface="Arial"/>
              </a:rPr>
              <a:t>ついて</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細川</a:t>
            </a:r>
            <a:r>
              <a:rPr lang="ja-JP" altLang="ja-JP" sz="1800" dirty="0">
                <a:latin typeface="Arial"/>
                <a:cs typeface="Arial"/>
              </a:rPr>
              <a:t>敬祐</a:t>
            </a:r>
            <a:r>
              <a:rPr lang="en-US" altLang="ja-JP" sz="1800" dirty="0">
                <a:latin typeface="Arial"/>
                <a:cs typeface="Arial"/>
              </a:rPr>
              <a:t> (</a:t>
            </a:r>
            <a:r>
              <a:rPr lang="ja-JP" altLang="ja-JP" sz="1800" dirty="0">
                <a:latin typeface="Arial"/>
                <a:cs typeface="Arial"/>
              </a:rPr>
              <a:t>電気通信大学</a:t>
            </a:r>
            <a:r>
              <a:rPr lang="en-US" altLang="ja-JP" sz="1800" dirty="0">
                <a:latin typeface="Arial"/>
                <a:cs typeface="Arial"/>
              </a:rPr>
              <a:t>) </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数値</a:t>
            </a:r>
            <a:r>
              <a:rPr lang="ja-JP" altLang="ja-JP" sz="1800" dirty="0">
                <a:latin typeface="Arial"/>
                <a:cs typeface="Arial"/>
              </a:rPr>
              <a:t>計算の視点から見たプラズマバブル</a:t>
            </a:r>
            <a:r>
              <a:rPr lang="en-US" altLang="ja-JP" sz="1800" dirty="0">
                <a:latin typeface="Arial"/>
                <a:cs typeface="Arial"/>
              </a:rPr>
              <a:t>/MSTID</a:t>
            </a:r>
            <a:r>
              <a:rPr lang="ja-JP" altLang="ja-JP" sz="1800" dirty="0">
                <a:latin typeface="Arial"/>
                <a:cs typeface="Arial"/>
              </a:rPr>
              <a:t>と極域現象との共通点・</a:t>
            </a:r>
            <a:r>
              <a:rPr lang="ja-JP" altLang="ja-JP" sz="1800" dirty="0" smtClean="0">
                <a:latin typeface="Arial"/>
                <a:cs typeface="Arial"/>
              </a:rPr>
              <a:t>相違点</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横山</a:t>
            </a:r>
            <a:r>
              <a:rPr lang="ja-JP" altLang="ja-JP" sz="1800" dirty="0">
                <a:latin typeface="Arial"/>
                <a:cs typeface="Arial"/>
              </a:rPr>
              <a:t>竜宏（情報通信研究機構</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磁気圏</a:t>
            </a:r>
            <a:r>
              <a:rPr lang="ja-JP" altLang="ja-JP" sz="1800" dirty="0">
                <a:latin typeface="Arial"/>
                <a:cs typeface="Arial"/>
              </a:rPr>
              <a:t>からの高エネルギー粒子の降り込みに対する中間圏の応答</a:t>
            </a:r>
            <a:r>
              <a:rPr lang="en-US" altLang="ja-JP" sz="1800" dirty="0">
                <a:latin typeface="Arial"/>
                <a:cs typeface="Arial"/>
              </a:rPr>
              <a:t/>
            </a:r>
            <a:br>
              <a:rPr lang="en-US" altLang="ja-JP" sz="1800" dirty="0">
                <a:latin typeface="Arial"/>
                <a:cs typeface="Arial"/>
              </a:rPr>
            </a:br>
            <a:r>
              <a:rPr lang="en-US" altLang="ja-JP" sz="1800" dirty="0" smtClean="0">
                <a:latin typeface="Arial"/>
                <a:cs typeface="Arial"/>
              </a:rPr>
              <a:t>		</a:t>
            </a:r>
            <a:r>
              <a:rPr lang="ja-JP" altLang="ja-JP" sz="1800" dirty="0" smtClean="0">
                <a:latin typeface="Arial"/>
                <a:cs typeface="Arial"/>
              </a:rPr>
              <a:t>西山</a:t>
            </a:r>
            <a:r>
              <a:rPr lang="ja-JP" altLang="ja-JP" sz="1800" dirty="0">
                <a:latin typeface="Arial"/>
                <a:cs typeface="Arial"/>
              </a:rPr>
              <a:t>尚典（国立極地研究所）</a:t>
            </a:r>
            <a:r>
              <a:rPr lang="en-US" altLang="ja-JP" sz="1800" dirty="0">
                <a:latin typeface="Arial"/>
                <a:cs typeface="Arial"/>
              </a:rPr>
              <a:t>, </a:t>
            </a:r>
            <a:r>
              <a:rPr lang="ja-JP" altLang="en-US" sz="1800" dirty="0" smtClean="0">
                <a:latin typeface="Arial"/>
                <a:cs typeface="Arial"/>
              </a:rPr>
              <a:t>ほか</a:t>
            </a:r>
            <a:endParaRPr lang="en-US" altLang="ja-JP" sz="1800" dirty="0" smtClean="0">
              <a:latin typeface="Arial"/>
              <a:cs typeface="Arial"/>
            </a:endParaRPr>
          </a:p>
          <a:p>
            <a:pPr marL="0" indent="0">
              <a:lnSpc>
                <a:spcPct val="120000"/>
              </a:lnSpc>
              <a:buNone/>
            </a:pPr>
            <a:r>
              <a:rPr lang="ja-JP" altLang="ja-JP" sz="1800" dirty="0" smtClean="0">
                <a:latin typeface="Arial"/>
                <a:cs typeface="Arial"/>
              </a:rPr>
              <a:t>磁気圏</a:t>
            </a:r>
            <a:r>
              <a:rPr lang="ja-JP" altLang="ja-JP" sz="1800" dirty="0">
                <a:latin typeface="Arial"/>
                <a:cs typeface="Arial"/>
              </a:rPr>
              <a:t>からの高エネルギー粒子の降り込みに対する中層大気の応答</a:t>
            </a:r>
            <a:r>
              <a:rPr lang="ja-JP" altLang="ja-JP" sz="1800" dirty="0" smtClean="0">
                <a:latin typeface="Arial"/>
                <a:cs typeface="Arial"/>
              </a:rPr>
              <a:t>と</a:t>
            </a:r>
            <a:r>
              <a:rPr lang="en-US" altLang="ja-JP" sz="1800" dirty="0" smtClean="0">
                <a:latin typeface="Arial"/>
                <a:cs typeface="Arial"/>
              </a:rPr>
              <a:t>MTI</a:t>
            </a:r>
            <a:r>
              <a:rPr lang="ja-JP" altLang="ja-JP" sz="1800" dirty="0">
                <a:latin typeface="Arial"/>
                <a:cs typeface="Arial"/>
              </a:rPr>
              <a:t>分野</a:t>
            </a:r>
            <a:r>
              <a:rPr lang="ja-JP" altLang="ja-JP" sz="1800" dirty="0" smtClean="0">
                <a:latin typeface="Arial"/>
                <a:cs typeface="Arial"/>
              </a:rPr>
              <a:t>に</a:t>
            </a:r>
            <a:r>
              <a:rPr lang="en-US" altLang="ja-JP" sz="1800" dirty="0" smtClean="0">
                <a:latin typeface="Arial"/>
                <a:cs typeface="Arial"/>
              </a:rPr>
              <a:t/>
            </a:r>
            <a:br>
              <a:rPr lang="en-US" altLang="ja-JP" sz="1800" dirty="0" smtClean="0">
                <a:latin typeface="Arial"/>
                <a:cs typeface="Arial"/>
              </a:rPr>
            </a:br>
            <a:r>
              <a:rPr lang="en-US" altLang="ja-JP" sz="1800" dirty="0" smtClean="0">
                <a:latin typeface="Arial"/>
                <a:cs typeface="Arial"/>
              </a:rPr>
              <a:t>		</a:t>
            </a:r>
            <a:r>
              <a:rPr lang="ja-JP" altLang="ja-JP" sz="1800" dirty="0" smtClean="0">
                <a:latin typeface="Arial"/>
                <a:cs typeface="Arial"/>
              </a:rPr>
              <a:t>対する</a:t>
            </a:r>
            <a:r>
              <a:rPr lang="en-US" altLang="ja-JP" sz="1800" dirty="0">
                <a:latin typeface="Arial"/>
                <a:cs typeface="Arial"/>
              </a:rPr>
              <a:t>URA</a:t>
            </a:r>
            <a:r>
              <a:rPr lang="ja-JP" altLang="ja-JP" sz="1800" dirty="0">
                <a:latin typeface="Arial"/>
                <a:cs typeface="Arial"/>
              </a:rPr>
              <a:t>としての貢献</a:t>
            </a:r>
            <a:r>
              <a:rPr lang="en-US" altLang="ja-JP" sz="1800" dirty="0">
                <a:latin typeface="Arial"/>
                <a:cs typeface="Arial"/>
              </a:rPr>
              <a:t/>
            </a:r>
            <a:br>
              <a:rPr lang="en-US" altLang="ja-JP" sz="1800" dirty="0">
                <a:latin typeface="Arial"/>
                <a:cs typeface="Arial"/>
              </a:rPr>
            </a:br>
            <a:r>
              <a:rPr lang="en-US" altLang="ja-JP" sz="1800" dirty="0" smtClean="0">
                <a:latin typeface="Arial"/>
                <a:cs typeface="Arial"/>
              </a:rPr>
              <a:t>		</a:t>
            </a:r>
            <a:r>
              <a:rPr lang="ja-JP" altLang="ja-JP" sz="1800" dirty="0" smtClean="0">
                <a:latin typeface="Arial"/>
                <a:cs typeface="Arial"/>
              </a:rPr>
              <a:t>磯野</a:t>
            </a:r>
            <a:r>
              <a:rPr lang="ja-JP" altLang="ja-JP" sz="1800" dirty="0">
                <a:latin typeface="Arial"/>
                <a:cs typeface="Arial"/>
              </a:rPr>
              <a:t>靖子（国立極地研究所</a:t>
            </a:r>
            <a:r>
              <a:rPr lang="ja-JP" altLang="ja-JP" sz="1800" dirty="0" smtClean="0">
                <a:latin typeface="Arial"/>
                <a:cs typeface="Arial"/>
              </a:rPr>
              <a:t>）</a:t>
            </a:r>
            <a:r>
              <a:rPr lang="en-US" altLang="ja-JP" sz="1800" dirty="0" smtClean="0">
                <a:latin typeface="Arial"/>
                <a:cs typeface="Arial"/>
              </a:rPr>
              <a:t/>
            </a:r>
            <a:br>
              <a:rPr lang="en-US" altLang="ja-JP" sz="1800" dirty="0" smtClean="0">
                <a:latin typeface="Arial"/>
                <a:cs typeface="Arial"/>
              </a:rPr>
            </a:br>
            <a:r>
              <a:rPr lang="ja-JP" altLang="ja-JP" sz="1800" dirty="0" smtClean="0">
                <a:latin typeface="Arial"/>
                <a:cs typeface="Arial"/>
              </a:rPr>
              <a:t>熱圏</a:t>
            </a:r>
            <a:r>
              <a:rPr lang="ja-JP" altLang="ja-JP" sz="1800" dirty="0">
                <a:latin typeface="Arial"/>
                <a:cs typeface="Arial"/>
              </a:rPr>
              <a:t>・電離圏のライダー観測に向けて</a:t>
            </a:r>
            <a:r>
              <a:rPr lang="en-US" altLang="ja-JP" sz="1800" dirty="0">
                <a:latin typeface="Arial"/>
                <a:cs typeface="Arial"/>
              </a:rPr>
              <a:t/>
            </a:r>
            <a:br>
              <a:rPr lang="en-US" altLang="ja-JP" sz="1800" dirty="0">
                <a:latin typeface="Arial"/>
                <a:cs typeface="Arial"/>
              </a:rPr>
            </a:br>
            <a:r>
              <a:rPr lang="en-US" altLang="ja-JP" sz="1800" dirty="0" smtClean="0">
                <a:latin typeface="Arial"/>
                <a:cs typeface="Arial"/>
              </a:rPr>
              <a:t>		</a:t>
            </a:r>
            <a:r>
              <a:rPr lang="ja-JP" altLang="ja-JP" sz="1800" dirty="0" smtClean="0">
                <a:latin typeface="Arial"/>
                <a:cs typeface="Arial"/>
              </a:rPr>
              <a:t>津田</a:t>
            </a:r>
            <a:r>
              <a:rPr lang="ja-JP" altLang="ja-JP" sz="1800" dirty="0">
                <a:latin typeface="Arial"/>
                <a:cs typeface="Arial"/>
              </a:rPr>
              <a:t>卓雄（国立極地研究所</a:t>
            </a:r>
            <a:r>
              <a:rPr lang="ja-JP" altLang="ja-JP" sz="1800" dirty="0" smtClean="0">
                <a:latin typeface="Arial"/>
                <a:cs typeface="Arial"/>
              </a:rPr>
              <a:t>）</a:t>
            </a:r>
            <a:endParaRPr lang="ja-JP" altLang="ja-JP" sz="1800" dirty="0">
              <a:latin typeface="Arial"/>
              <a:cs typeface="Arial"/>
            </a:endParaRPr>
          </a:p>
        </p:txBody>
      </p:sp>
      <p:sp>
        <p:nvSpPr>
          <p:cNvPr id="4" name="右中かっこ 3"/>
          <p:cNvSpPr/>
          <p:nvPr/>
        </p:nvSpPr>
        <p:spPr>
          <a:xfrm>
            <a:off x="5991795" y="1406769"/>
            <a:ext cx="130256" cy="1185334"/>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154610" y="1671489"/>
            <a:ext cx="2031325" cy="646331"/>
          </a:xfrm>
          <a:prstGeom prst="rect">
            <a:avLst/>
          </a:prstGeom>
          <a:noFill/>
        </p:spPr>
        <p:txBody>
          <a:bodyPr wrap="none" rtlCol="0">
            <a:spAutoFit/>
          </a:bodyPr>
          <a:lstStyle/>
          <a:p>
            <a:r>
              <a:rPr kumimoji="1" lang="ja-JP" altLang="en-US" dirty="0" smtClean="0">
                <a:solidFill>
                  <a:srgbClr val="FF0000"/>
                </a:solidFill>
              </a:rPr>
              <a:t>高緯度特有の現象</a:t>
            </a:r>
            <a:endParaRPr kumimoji="1" lang="en-US" altLang="ja-JP" dirty="0" smtClean="0">
              <a:solidFill>
                <a:srgbClr val="FF0000"/>
              </a:solidFill>
            </a:endParaRPr>
          </a:p>
          <a:p>
            <a:r>
              <a:rPr lang="ja-JP" altLang="en-US" dirty="0" smtClean="0">
                <a:solidFill>
                  <a:srgbClr val="FF0000"/>
                </a:solidFill>
              </a:rPr>
              <a:t>である</a:t>
            </a:r>
            <a:r>
              <a:rPr kumimoji="1" lang="ja-JP" altLang="en-US" dirty="0" smtClean="0">
                <a:solidFill>
                  <a:srgbClr val="FF0000"/>
                </a:solidFill>
              </a:rPr>
              <a:t>オーロラ</a:t>
            </a:r>
            <a:endParaRPr kumimoji="1" lang="en-US" altLang="ja-JP" dirty="0" smtClean="0">
              <a:solidFill>
                <a:srgbClr val="FF0000"/>
              </a:solidFill>
            </a:endParaRPr>
          </a:p>
        </p:txBody>
      </p:sp>
      <p:sp>
        <p:nvSpPr>
          <p:cNvPr id="6" name="右中かっこ 5"/>
          <p:cNvSpPr/>
          <p:nvPr/>
        </p:nvSpPr>
        <p:spPr>
          <a:xfrm>
            <a:off x="8124092" y="2744503"/>
            <a:ext cx="130256" cy="1185334"/>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8228296" y="3139478"/>
            <a:ext cx="851465" cy="369332"/>
          </a:xfrm>
          <a:prstGeom prst="rect">
            <a:avLst/>
          </a:prstGeom>
          <a:noFill/>
        </p:spPr>
        <p:txBody>
          <a:bodyPr wrap="none" rtlCol="0">
            <a:spAutoFit/>
          </a:bodyPr>
          <a:lstStyle/>
          <a:p>
            <a:r>
              <a:rPr kumimoji="1" lang="en-US" altLang="ja-JP" dirty="0" smtClean="0">
                <a:solidFill>
                  <a:srgbClr val="FF0000"/>
                </a:solidFill>
                <a:latin typeface="Arial"/>
                <a:cs typeface="Arial"/>
              </a:rPr>
              <a:t>F </a:t>
            </a:r>
            <a:r>
              <a:rPr kumimoji="1" lang="ja-JP" altLang="en-US" dirty="0" smtClean="0">
                <a:solidFill>
                  <a:srgbClr val="FF0000"/>
                </a:solidFill>
                <a:latin typeface="Arial"/>
                <a:cs typeface="Arial"/>
              </a:rPr>
              <a:t>領域</a:t>
            </a:r>
            <a:endParaRPr kumimoji="1" lang="en-US" altLang="ja-JP" dirty="0" smtClean="0">
              <a:solidFill>
                <a:srgbClr val="FF0000"/>
              </a:solidFill>
              <a:latin typeface="Arial"/>
              <a:cs typeface="Arial"/>
            </a:endParaRPr>
          </a:p>
        </p:txBody>
      </p:sp>
      <p:sp>
        <p:nvSpPr>
          <p:cNvPr id="8" name="右中かっこ 7"/>
          <p:cNvSpPr/>
          <p:nvPr/>
        </p:nvSpPr>
        <p:spPr>
          <a:xfrm>
            <a:off x="8319569" y="4010596"/>
            <a:ext cx="130256" cy="1577404"/>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7162798" y="5640530"/>
            <a:ext cx="1797052" cy="646331"/>
          </a:xfrm>
          <a:prstGeom prst="rect">
            <a:avLst/>
          </a:prstGeom>
          <a:noFill/>
        </p:spPr>
        <p:txBody>
          <a:bodyPr wrap="square" rtlCol="0">
            <a:spAutoFit/>
          </a:bodyPr>
          <a:lstStyle/>
          <a:p>
            <a:pPr algn="r"/>
            <a:r>
              <a:rPr kumimoji="1" lang="ja-JP" altLang="en-US" dirty="0" smtClean="0">
                <a:solidFill>
                  <a:srgbClr val="FF0000"/>
                </a:solidFill>
                <a:latin typeface="Arial"/>
                <a:cs typeface="Arial"/>
              </a:rPr>
              <a:t>磁気圏と中層</a:t>
            </a:r>
            <a:endParaRPr kumimoji="1" lang="en-US" altLang="ja-JP" dirty="0" smtClean="0">
              <a:solidFill>
                <a:srgbClr val="FF0000"/>
              </a:solidFill>
              <a:latin typeface="Arial"/>
              <a:cs typeface="Arial"/>
            </a:endParaRPr>
          </a:p>
          <a:p>
            <a:pPr algn="r"/>
            <a:r>
              <a:rPr kumimoji="1" lang="ja-JP" altLang="en-US" dirty="0" smtClean="0">
                <a:solidFill>
                  <a:srgbClr val="FF0000"/>
                </a:solidFill>
                <a:latin typeface="Arial"/>
                <a:cs typeface="Arial"/>
              </a:rPr>
              <a:t>大気の関わり</a:t>
            </a:r>
            <a:endParaRPr kumimoji="1" lang="en-US" altLang="ja-JP" dirty="0" smtClean="0">
              <a:solidFill>
                <a:srgbClr val="FF0000"/>
              </a:solidFill>
              <a:latin typeface="Arial"/>
              <a:cs typeface="Arial"/>
            </a:endParaRPr>
          </a:p>
        </p:txBody>
      </p:sp>
      <p:sp>
        <p:nvSpPr>
          <p:cNvPr id="10" name="テキスト ボックス 9"/>
          <p:cNvSpPr txBox="1"/>
          <p:nvPr/>
        </p:nvSpPr>
        <p:spPr>
          <a:xfrm>
            <a:off x="4104373" y="5966243"/>
            <a:ext cx="2102341" cy="369332"/>
          </a:xfrm>
          <a:prstGeom prst="rect">
            <a:avLst/>
          </a:prstGeom>
          <a:noFill/>
        </p:spPr>
        <p:txBody>
          <a:bodyPr wrap="square" rtlCol="0">
            <a:spAutoFit/>
          </a:bodyPr>
          <a:lstStyle/>
          <a:p>
            <a:pPr algn="r"/>
            <a:r>
              <a:rPr kumimoji="1" lang="ja-JP" altLang="en-US" dirty="0" smtClean="0">
                <a:solidFill>
                  <a:srgbClr val="FF0000"/>
                </a:solidFill>
                <a:latin typeface="Arial"/>
                <a:cs typeface="Arial"/>
              </a:rPr>
              <a:t>最先端の観測紹介</a:t>
            </a:r>
            <a:endParaRPr kumimoji="1" lang="en-US" altLang="ja-JP" dirty="0" smtClean="0">
              <a:solidFill>
                <a:srgbClr val="FF0000"/>
              </a:solidFill>
              <a:latin typeface="Arial"/>
              <a:cs typeface="Arial"/>
            </a:endParaRPr>
          </a:p>
        </p:txBody>
      </p:sp>
    </p:spTree>
    <p:extLst>
      <p:ext uri="{BB962C8B-B14F-4D97-AF65-F5344CB8AC3E}">
        <p14:creationId xmlns:p14="http://schemas.microsoft.com/office/powerpoint/2010/main" val="143668289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8404</TotalTime>
  <Words>305</Words>
  <Application>Microsoft Macintosh PowerPoint</Application>
  <PresentationFormat>画面に合わせる (4:3)</PresentationFormat>
  <Paragraphs>71</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ホワイト</vt:lpstr>
      <vt:lpstr>2014 年度 MTI 研究集会</vt:lpstr>
      <vt:lpstr>MTI 研究会</vt:lpstr>
      <vt:lpstr>MTI 研究会の始まり</vt:lpstr>
      <vt:lpstr>設立のアイデアは</vt:lpstr>
      <vt:lpstr>MTI 研究集会の内容</vt:lpstr>
      <vt:lpstr>CEDAR Grand Challenges</vt:lpstr>
      <vt:lpstr>MTI Grand Challenges</vt:lpstr>
      <vt:lpstr>PowerPoint プレゼンテーション</vt:lpstr>
      <vt:lpstr>MTI Grand Challenge – Topic 1 極域と中低緯度現象の相違から理解する MTI の科学</vt:lpstr>
      <vt:lpstr>MTI Grand Challenge – Topic 2 大気上下結合解明に向けた MTI の科学</vt:lpstr>
      <vt:lpstr>MTI Grand Challenges + α</vt:lpstr>
      <vt:lpstr>MTI Grand Challenges の後は</vt:lpstr>
    </vt:vector>
  </TitlesOfParts>
  <Company>国立大学法人電気通信大学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年度 MTI 研究集会</dc:title>
  <dc:creator>細川 敬祐</dc:creator>
  <cp:lastModifiedBy>細川 敬祐</cp:lastModifiedBy>
  <cp:revision>38</cp:revision>
  <dcterms:created xsi:type="dcterms:W3CDTF">2014-09-16T00:32:21Z</dcterms:created>
  <dcterms:modified xsi:type="dcterms:W3CDTF">2014-09-22T03:52:02Z</dcterms:modified>
</cp:coreProperties>
</file>