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3" r:id="rId2"/>
    <p:sldId id="394" r:id="rId3"/>
    <p:sldId id="396" r:id="rId4"/>
    <p:sldId id="393" r:id="rId5"/>
    <p:sldId id="368" r:id="rId6"/>
    <p:sldId id="336" r:id="rId7"/>
    <p:sldId id="400" r:id="rId8"/>
    <p:sldId id="402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A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48"/>
    <p:restoredTop sz="86429" autoAdjust="0"/>
  </p:normalViewPr>
  <p:slideViewPr>
    <p:cSldViewPr snapToGrid="0" snapToObjects="1">
      <p:cViewPr varScale="1">
        <p:scale>
          <a:sx n="218" d="100"/>
          <a:sy n="218" d="100"/>
        </p:scale>
        <p:origin x="4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411E5-F5F2-EA4E-96F4-E3B2393BE410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C6E5-8410-B045-8705-C2228317C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015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F335A-6CD9-BF44-A79A-975CCF602A71}" type="datetimeFigureOut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8B1B3-E7FD-704A-8C88-B691278AE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28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38C0-1157-8E4A-BEC8-46DDACFEA932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04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B6A0-C103-D844-83E7-727B3AB1FD87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25DA-606F-DB40-9BCB-50ECC595E779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9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68AB-3799-5844-A532-9BCF189C86B4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68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2353-2F02-9B41-8750-4C6B51FAE384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1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CC5E-DE4C-CB4A-8721-E22F42228438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81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483D-C129-EC40-8A0D-021C8939E512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29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8B7A-6FC0-484B-BBCA-657A22364B34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44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5EFC-D2B1-BF49-A689-86BE946ADD5A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48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CAD-F5C1-DB4E-A04A-B7F21EED2B01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12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1D5C-8542-0547-8AC1-5D8A62B8D70C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64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3D4B-B8AC-9443-A23E-630E0F0EFAF9}" type="datetime1">
              <a:rPr kumimoji="1" lang="ja-JP" altLang="en-US" smtClean="0"/>
              <a:t>2020/3/6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53A5-E351-1F42-AFAA-2FBA471553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8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451" y="715848"/>
            <a:ext cx="8511442" cy="1960646"/>
          </a:xfrm>
        </p:spPr>
        <p:txBody>
          <a:bodyPr anchor="t">
            <a:noAutofit/>
          </a:bodyPr>
          <a:lstStyle/>
          <a:p>
            <a:pPr algn="l"/>
            <a:r>
              <a:rPr lang="en-US" altLang="ja-JP" sz="3600" b="1" dirty="0">
                <a:latin typeface="Arial" charset="0"/>
                <a:ea typeface="Arial" charset="0"/>
                <a:cs typeface="Arial" charset="0"/>
              </a:rPr>
              <a:t>Overview of ground-based part of</a:t>
            </a:r>
            <a:br>
              <a:rPr lang="en-US" altLang="ja-JP" sz="3600" b="1" dirty="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3600" b="1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ja-JP" sz="3600" b="1" dirty="0" err="1">
                <a:latin typeface="Arial" charset="0"/>
                <a:ea typeface="Arial" charset="0"/>
                <a:cs typeface="Arial" charset="0"/>
              </a:rPr>
              <a:t>PsA</a:t>
            </a:r>
            <a:r>
              <a:rPr lang="en-US" altLang="ja-JP" sz="3600" b="1" dirty="0">
                <a:latin typeface="Arial" charset="0"/>
                <a:ea typeface="Arial" charset="0"/>
                <a:cs typeface="Arial" charset="0"/>
              </a:rPr>
              <a:t> research project and PWING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339481" y="2817008"/>
            <a:ext cx="8647842" cy="126848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dirty="0">
                <a:latin typeface="Arial"/>
                <a:cs typeface="Arial"/>
              </a:rPr>
              <a:t>     </a:t>
            </a:r>
            <a:r>
              <a:rPr kumimoji="1" lang="en-US" altLang="ja-JP" sz="2400" dirty="0" err="1">
                <a:latin typeface="Arial"/>
                <a:cs typeface="Arial"/>
              </a:rPr>
              <a:t>PsA</a:t>
            </a:r>
            <a:r>
              <a:rPr kumimoji="1" lang="en-US" altLang="ja-JP" sz="2400" dirty="0">
                <a:latin typeface="Arial"/>
                <a:cs typeface="Arial"/>
              </a:rPr>
              <a:t> research project         and          PWING project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09" y="3612476"/>
            <a:ext cx="2897818" cy="281179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D8D97E8-690A-724C-85C0-15E976825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39" y="3512098"/>
            <a:ext cx="3068475" cy="30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225" y="1538887"/>
            <a:ext cx="4656891" cy="52315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ja-JP" sz="1600" dirty="0" err="1">
                <a:solidFill>
                  <a:srgbClr val="FF000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Tromsø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:</a:t>
            </a:r>
            <a:b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u="sng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 EMCCD ASI - BG3 (inoperative now)</a:t>
            </a:r>
            <a:b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Monochromatic ASI</a:t>
            </a:r>
            <a:r>
              <a:rPr lang="ja-JP" altLang="en-US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（</a:t>
            </a:r>
            <a: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 Hz</a:t>
            </a:r>
            <a:r>
              <a:rPr lang="ja-JP" altLang="en-US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）</a:t>
            </a:r>
            <a: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 x 2</a:t>
            </a:r>
            <a:b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ja-JP" altLang="en-US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（</a:t>
            </a:r>
            <a: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427.8 nm + 844.6 nm</a:t>
            </a:r>
            <a:r>
              <a:rPr lang="ja-JP" altLang="en-US" sz="160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）</a:t>
            </a:r>
            <a:r>
              <a:rPr lang="ja-JP" altLang="en-US" sz="160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→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currently 20 Hz</a:t>
            </a:r>
            <a:b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20 Hz Fluxgate magnetometer</a:t>
            </a:r>
            <a:b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5 channel photometer</a:t>
            </a:r>
          </a:p>
          <a:p>
            <a:pPr>
              <a:lnSpc>
                <a:spcPct val="110000"/>
              </a:lnSpc>
            </a:pPr>
            <a:r>
              <a:rPr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Sodankyla</a:t>
            </a: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: </a:t>
            </a:r>
            <a:b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 EMCCD ASI </a:t>
            </a:r>
            <a:r>
              <a:rPr lang="mr-IN" altLang="ja-JP" sz="1600" u="sng" dirty="0">
                <a:latin typeface="Arial" panose="020B0604020202020204" pitchFamily="34" charset="0"/>
                <a:ea typeface="Meiryo" charset="-128"/>
                <a:cs typeface="Meiryo" charset="-128"/>
              </a:rPr>
              <a:t>–</a:t>
            </a: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 BG3</a:t>
            </a:r>
            <a:b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Many supporting instruments of SGO</a:t>
            </a:r>
          </a:p>
          <a:p>
            <a:pPr>
              <a:lnSpc>
                <a:spcPct val="110000"/>
              </a:lnSpc>
            </a:pPr>
            <a:r>
              <a:rPr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Tjautjas</a:t>
            </a: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:</a:t>
            </a:r>
            <a:b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 EMCCD ASI </a:t>
            </a:r>
            <a:r>
              <a:rPr lang="mr-IN" altLang="ja-JP" sz="1600" u="sng" dirty="0">
                <a:latin typeface="Arial" panose="020B0604020202020204" pitchFamily="34" charset="0"/>
                <a:ea typeface="Meiryo" charset="-128"/>
                <a:cs typeface="Meiryo" charset="-128"/>
              </a:rPr>
              <a:t>–</a:t>
            </a: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 BG3 </a:t>
            </a:r>
          </a:p>
          <a:p>
            <a:pPr>
              <a:lnSpc>
                <a:spcPct val="110000"/>
              </a:lnSpc>
            </a:pPr>
            <a:r>
              <a:rPr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Kevo</a:t>
            </a: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: </a:t>
            </a:r>
            <a:br>
              <a:rPr lang="en-US" altLang="ja-JP" sz="16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 EMCCD ASI </a:t>
            </a:r>
            <a:r>
              <a:rPr lang="mr-IN" altLang="ja-JP" sz="1600" u="sng" dirty="0">
                <a:latin typeface="Arial" panose="020B0604020202020204" pitchFamily="34" charset="0"/>
                <a:ea typeface="Meiryo" charset="-128"/>
                <a:cs typeface="Meiryo" charset="-128"/>
              </a:rPr>
              <a:t>–</a:t>
            </a: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 BG3</a:t>
            </a:r>
            <a:r>
              <a:rPr lang="ja-JP" altLang="en-US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（</a:t>
            </a: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PWING</a:t>
            </a:r>
            <a:r>
              <a:rPr lang="ja-JP" altLang="en-US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）</a:t>
            </a:r>
            <a:endParaRPr lang="en-US" altLang="ja-JP" sz="1600" u="sng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Gakona</a:t>
            </a:r>
            <a: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 in Alaska:</a:t>
            </a:r>
            <a:b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 EMCCD ASI </a:t>
            </a:r>
            <a:r>
              <a:rPr lang="mr-IN" altLang="ja-JP" sz="1600" u="sng" dirty="0">
                <a:latin typeface="Arial" panose="020B0604020202020204" pitchFamily="34" charset="0"/>
                <a:ea typeface="Meiryo" charset="-128"/>
                <a:cs typeface="Meiryo" charset="-128"/>
              </a:rPr>
              <a:t>–</a:t>
            </a: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 BG3</a:t>
            </a:r>
            <a:r>
              <a:rPr lang="ja-JP" altLang="en-US" sz="1600" u="sng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（</a:t>
            </a: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PWING</a:t>
            </a:r>
            <a:r>
              <a:rPr lang="ja-JP" altLang="en-US" sz="1600" u="sng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）</a:t>
            </a:r>
            <a:endParaRPr lang="en-US" altLang="ja-JP" sz="1600" u="sng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Poker Flat in Alaska:</a:t>
            </a:r>
            <a:b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 EMCCD ASI – BG3</a:t>
            </a:r>
            <a:r>
              <a:rPr lang="ja-JP" altLang="en-US" sz="1600" u="sng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（</a:t>
            </a:r>
            <a:r>
              <a:rPr lang="en-US" altLang="ja-JP" sz="1600" u="sng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PWING</a:t>
            </a:r>
            <a:r>
              <a:rPr lang="ja-JP" altLang="en-US" sz="1600" u="sng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）</a:t>
            </a:r>
            <a:endParaRPr lang="en-US" altLang="ja-JP" sz="1600" u="sng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pic>
        <p:nvPicPr>
          <p:cNvPr id="4" name="図 3" descr="image_site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5" y="476280"/>
            <a:ext cx="4246489" cy="6116061"/>
          </a:xfrm>
          <a:prstGeom prst="rect">
            <a:avLst/>
          </a:prstGeom>
        </p:spPr>
      </p:pic>
      <p:sp>
        <p:nvSpPr>
          <p:cNvPr id="9" name="フリーフォーム 8"/>
          <p:cNvSpPr/>
          <p:nvPr/>
        </p:nvSpPr>
        <p:spPr>
          <a:xfrm>
            <a:off x="4747172" y="2544594"/>
            <a:ext cx="4186621" cy="1243724"/>
          </a:xfrm>
          <a:custGeom>
            <a:avLst/>
            <a:gdLst>
              <a:gd name="connsiteX0" fmla="*/ 0 w 4186621"/>
              <a:gd name="connsiteY0" fmla="*/ 1243724 h 1243724"/>
              <a:gd name="connsiteX1" fmla="*/ 2399862 w 4186621"/>
              <a:gd name="connsiteY1" fmla="*/ 788276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6621" h="1243724">
                <a:moveTo>
                  <a:pt x="0" y="1243724"/>
                </a:moveTo>
                <a:cubicBezTo>
                  <a:pt x="1192632" y="1119643"/>
                  <a:pt x="931333" y="1179495"/>
                  <a:pt x="2259724" y="858345"/>
                </a:cubicBezTo>
                <a:cubicBezTo>
                  <a:pt x="3588115" y="537195"/>
                  <a:pt x="4186621" y="0"/>
                  <a:pt x="4186621" y="0"/>
                </a:cubicBezTo>
              </a:path>
            </a:pathLst>
          </a:custGeom>
          <a:ln w="76200" cmpd="sng">
            <a:solidFill>
              <a:schemeClr val="bg1">
                <a:lumMod val="50000"/>
                <a:alpha val="5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 rot="21430447">
            <a:off x="4729642" y="4006741"/>
            <a:ext cx="4208000" cy="949434"/>
          </a:xfrm>
          <a:custGeom>
            <a:avLst/>
            <a:gdLst>
              <a:gd name="connsiteX0" fmla="*/ 0 w 4186621"/>
              <a:gd name="connsiteY0" fmla="*/ 1243724 h 1243724"/>
              <a:gd name="connsiteX1" fmla="*/ 2399862 w 4186621"/>
              <a:gd name="connsiteY1" fmla="*/ 788276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  <a:gd name="connsiteX0" fmla="*/ 0 w 4186621"/>
              <a:gd name="connsiteY0" fmla="*/ 1243724 h 1243724"/>
              <a:gd name="connsiteX1" fmla="*/ 2259724 w 4186621"/>
              <a:gd name="connsiteY1" fmla="*/ 858345 h 1243724"/>
              <a:gd name="connsiteX2" fmla="*/ 4186621 w 4186621"/>
              <a:gd name="connsiteY2" fmla="*/ 0 h 124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6621" h="1243724">
                <a:moveTo>
                  <a:pt x="0" y="1243724"/>
                </a:moveTo>
                <a:cubicBezTo>
                  <a:pt x="1192632" y="1119643"/>
                  <a:pt x="931333" y="1179495"/>
                  <a:pt x="2259724" y="858345"/>
                </a:cubicBezTo>
                <a:cubicBezTo>
                  <a:pt x="3588115" y="537195"/>
                  <a:pt x="4186621" y="0"/>
                  <a:pt x="4186621" y="0"/>
                </a:cubicBezTo>
              </a:path>
            </a:pathLst>
          </a:custGeom>
          <a:ln w="76200" cmpd="sng">
            <a:solidFill>
              <a:schemeClr val="bg1">
                <a:lumMod val="50000"/>
                <a:alpha val="5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4082489" y="3619041"/>
            <a:ext cx="1052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MLAT 65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4082489" y="4890050"/>
            <a:ext cx="1052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>
                    <a:lumMod val="50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MLAT 60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945520" y="2313091"/>
            <a:ext cx="1567794" cy="1584176"/>
          </a:xfrm>
          <a:prstGeom prst="ellipse">
            <a:avLst/>
          </a:prstGeom>
          <a:solidFill>
            <a:srgbClr val="FF0000">
              <a:alpha val="25000"/>
            </a:srgbClr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660232" y="2835112"/>
            <a:ext cx="1567794" cy="1584176"/>
          </a:xfrm>
          <a:prstGeom prst="ellipse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94489" y="2325880"/>
            <a:ext cx="88396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dirty="0" err="1">
                <a:solidFill>
                  <a:srgbClr val="FF000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Tromsø</a:t>
            </a:r>
            <a:endParaRPr lang="ja-JP" altLang="en-US" sz="1600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692859" y="3726374"/>
            <a:ext cx="1140056" cy="338554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Sodankyla</a:t>
            </a:r>
            <a:endParaRPr lang="ja-JP" altLang="en-US" sz="1600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6662320" y="2261002"/>
            <a:ext cx="1567794" cy="1584176"/>
          </a:xfrm>
          <a:prstGeom prst="ellipse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88535" y="2175262"/>
            <a:ext cx="66960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solidFill>
                  <a:srgbClr val="0000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Kevo</a:t>
            </a:r>
            <a:endParaRPr kumimoji="1" lang="ja-JP" altLang="en-US" sz="1600" dirty="0">
              <a:solidFill>
                <a:srgbClr val="0000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971194" y="2843991"/>
            <a:ext cx="1567794" cy="1584176"/>
          </a:xfrm>
          <a:prstGeom prst="ellipse">
            <a:avLst/>
          </a:prstGeom>
          <a:solidFill>
            <a:srgbClr val="0432FF">
              <a:alpha val="25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433507" y="3726374"/>
            <a:ext cx="901209" cy="338554"/>
          </a:xfrm>
          <a:prstGeom prst="rect">
            <a:avLst/>
          </a:prstGeom>
          <a:solidFill>
            <a:schemeClr val="bg1"/>
          </a:solidFill>
          <a:ln>
            <a:solidFill>
              <a:srgbClr val="0432FF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dirty="0" err="1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Tjautjas</a:t>
            </a:r>
            <a:endParaRPr lang="ja-JP" altLang="en-US" sz="1600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890773" y="1702298"/>
            <a:ext cx="301383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600">
                <a:solidFill>
                  <a:srgbClr val="00B05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←</a:t>
            </a:r>
            <a: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 Alaska (</a:t>
            </a:r>
            <a:r>
              <a:rPr lang="en-US" altLang="ja-JP" sz="1600" dirty="0" err="1">
                <a:solidFill>
                  <a:srgbClr val="00B05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Gakona</a:t>
            </a:r>
            <a: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, Poker Flat)</a:t>
            </a:r>
            <a:endParaRPr lang="ja-JP" altLang="en-US" sz="1600" dirty="0">
              <a:solidFill>
                <a:srgbClr val="00B050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23" name="タイトル 1"/>
          <p:cNvSpPr>
            <a:spLocks noGrp="1"/>
          </p:cNvSpPr>
          <p:nvPr>
            <p:ph type="title"/>
          </p:nvPr>
        </p:nvSpPr>
        <p:spPr>
          <a:xfrm>
            <a:off x="238225" y="300915"/>
            <a:ext cx="4656891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Phase 4</a:t>
            </a:r>
            <a:br>
              <a:rPr lang="en-US" altLang="ja-JP" sz="20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</a:br>
            <a:r>
              <a:rPr lang="en-US" altLang="ja-JP" sz="20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8 EMCCD ASIs of </a:t>
            </a:r>
            <a:r>
              <a:rPr lang="en-US" altLang="ja-JP" sz="2000" dirty="0" err="1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PsA</a:t>
            </a:r>
            <a:r>
              <a:rPr lang="en-US" altLang="ja-JP" sz="20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 + PWING</a:t>
            </a:r>
            <a:endParaRPr kumimoji="1" lang="ja-JP" altLang="en-US" sz="2000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2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238224" y="300915"/>
            <a:ext cx="8830713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>
                <a:latin typeface="Arial"/>
                <a:cs typeface="Arial"/>
              </a:rPr>
              <a:t>A few things about the data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FBFAFEF-C530-1045-A959-657D740A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25" y="1517371"/>
            <a:ext cx="8651333" cy="52315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rgbClr val="FF0000"/>
                </a:solidFill>
                <a:latin typeface="Arial"/>
                <a:cs typeface="Arial"/>
              </a:rPr>
              <a:t>Quick Look data browser:</a:t>
            </a:r>
            <a:br>
              <a:rPr lang="en-US" altLang="ja-JP" sz="2800" dirty="0">
                <a:latin typeface="Arial"/>
                <a:cs typeface="Arial"/>
              </a:rPr>
            </a:br>
            <a:r>
              <a:rPr lang="en-US" altLang="ja-JP" sz="28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ergsc.isee.nagoya-u.ac.jp</a:t>
            </a:r>
            <a:r>
              <a:rPr lang="en-US" altLang="ja-JP" sz="28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/</a:t>
            </a:r>
            <a:r>
              <a:rPr lang="en-US" altLang="ja-JP" sz="2800" dirty="0" err="1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psa-gnd</a:t>
            </a:r>
            <a:r>
              <a:rPr lang="en-US" altLang="ja-JP" sz="28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/bin/</a:t>
            </a:r>
            <a:r>
              <a:rPr lang="en-US" altLang="ja-JP" sz="2800" dirty="0" err="1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psa.cgi</a:t>
            </a:r>
            <a:endParaRPr lang="en-US" altLang="ja-JP" sz="2800" dirty="0">
              <a:solidFill>
                <a:srgbClr val="FFC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rgbClr val="0000FF"/>
                </a:solidFill>
                <a:latin typeface="Arial"/>
                <a:cs typeface="Arial"/>
              </a:rPr>
              <a:t>Digital data in raw format: </a:t>
            </a:r>
            <a:br>
              <a:rPr lang="en-US" altLang="ja-JP" sz="2800" dirty="0">
                <a:latin typeface="Arial"/>
                <a:cs typeface="Arial"/>
              </a:rPr>
            </a:br>
            <a:r>
              <a:rPr lang="en-US" altLang="ja-JP" sz="2800" dirty="0">
                <a:latin typeface="Arial"/>
                <a:cs typeface="Arial"/>
              </a:rPr>
              <a:t>https://</a:t>
            </a:r>
            <a:r>
              <a:rPr lang="en-US" altLang="ja-JP" sz="2800" dirty="0" err="1">
                <a:latin typeface="Arial"/>
                <a:cs typeface="Arial"/>
              </a:rPr>
              <a:t>ergsc.isee.nagoya-u.ac.jp</a:t>
            </a:r>
            <a:r>
              <a:rPr lang="en-US" altLang="ja-JP" sz="2800" dirty="0">
                <a:latin typeface="Arial"/>
                <a:cs typeface="Arial"/>
              </a:rPr>
              <a:t>/</a:t>
            </a:r>
            <a:r>
              <a:rPr lang="en-US" altLang="ja-JP" sz="2800" dirty="0" err="1">
                <a:latin typeface="Arial"/>
                <a:cs typeface="Arial"/>
              </a:rPr>
              <a:t>psa-gnd</a:t>
            </a:r>
            <a:r>
              <a:rPr lang="en-US" altLang="ja-JP" sz="2800" dirty="0">
                <a:latin typeface="Arial"/>
                <a:cs typeface="Arial"/>
              </a:rPr>
              <a:t>/pub/raw/</a:t>
            </a:r>
            <a:br>
              <a:rPr lang="en-US" altLang="ja-JP" sz="2800" dirty="0">
                <a:latin typeface="Arial"/>
                <a:cs typeface="Arial"/>
              </a:rPr>
            </a:br>
            <a:r>
              <a:rPr lang="en-US" altLang="ja-JP" sz="2800" dirty="0">
                <a:latin typeface="Arial"/>
                <a:cs typeface="Arial"/>
              </a:rPr>
              <a:t>Password is required for access</a:t>
            </a:r>
            <a:br>
              <a:rPr lang="en-US" altLang="ja-JP" sz="2800" dirty="0">
                <a:latin typeface="Arial"/>
                <a:cs typeface="Arial"/>
              </a:rPr>
            </a:br>
            <a:r>
              <a:rPr lang="en-US" altLang="ja-JP" sz="2800" dirty="0">
                <a:latin typeface="Arial"/>
                <a:cs typeface="Arial"/>
              </a:rPr>
              <a:t>IDL code for reading/plotting the data is provided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rgbClr val="00B050"/>
                </a:solidFill>
                <a:latin typeface="Arial"/>
                <a:cs typeface="Arial"/>
              </a:rPr>
              <a:t>Conjunction Interval Finder (CIF):</a:t>
            </a:r>
            <a:br>
              <a:rPr lang="en-US" altLang="ja-JP" sz="2800" dirty="0">
                <a:latin typeface="Arial"/>
                <a:cs typeface="Arial"/>
              </a:rPr>
            </a:br>
            <a:r>
              <a:rPr lang="en-US" altLang="ja-JP" sz="2800" dirty="0">
                <a:latin typeface="Arial"/>
                <a:cs typeface="Arial"/>
              </a:rPr>
              <a:t>https://</a:t>
            </a:r>
            <a:r>
              <a:rPr lang="en-US" altLang="ja-JP" sz="2800" dirty="0" err="1">
                <a:latin typeface="Arial"/>
                <a:cs typeface="Arial"/>
              </a:rPr>
              <a:t>ergsc.isee.nagoya-u.ac.jp</a:t>
            </a:r>
            <a:r>
              <a:rPr lang="en-US" altLang="ja-JP" sz="2800" dirty="0">
                <a:latin typeface="Arial"/>
                <a:cs typeface="Arial"/>
              </a:rPr>
              <a:t>/</a:t>
            </a:r>
            <a:r>
              <a:rPr lang="en-US" altLang="ja-JP" sz="2800" dirty="0" err="1">
                <a:latin typeface="Arial"/>
                <a:cs typeface="Arial"/>
              </a:rPr>
              <a:t>psa-gnd</a:t>
            </a:r>
            <a:r>
              <a:rPr lang="en-US" altLang="ja-JP" sz="2800" dirty="0">
                <a:latin typeface="Arial"/>
                <a:cs typeface="Arial"/>
              </a:rPr>
              <a:t>/bin/</a:t>
            </a:r>
            <a:r>
              <a:rPr lang="en-US" altLang="ja-JP" sz="2800" dirty="0" err="1">
                <a:latin typeface="Arial"/>
                <a:cs typeface="Arial"/>
              </a:rPr>
              <a:t>cif.cgi</a:t>
            </a:r>
            <a:endParaRPr lang="en-US" altLang="ja-JP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94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254126" y="684511"/>
            <a:ext cx="8625098" cy="1143000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ja-JP" sz="24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https://</a:t>
            </a:r>
            <a:r>
              <a:rPr lang="en-US" altLang="ja-JP" sz="2400" dirty="0" err="1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ergsc.isee.nagoya-u.ac.jp</a:t>
            </a:r>
            <a:r>
              <a:rPr lang="en-US" altLang="ja-JP" sz="24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/</a:t>
            </a:r>
            <a:r>
              <a:rPr lang="en-US" altLang="ja-JP" sz="2400" dirty="0" err="1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psa-gnd</a:t>
            </a:r>
            <a:r>
              <a:rPr lang="en-US" altLang="ja-JP" sz="2400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/bin/</a:t>
            </a:r>
            <a:r>
              <a:rPr lang="en-US" altLang="ja-JP" sz="2400" dirty="0" err="1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psa.cgi</a:t>
            </a:r>
            <a:endParaRPr lang="en-US" altLang="ja-JP" sz="2400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118337" y="1633919"/>
            <a:ext cx="971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Tromsø</a:t>
            </a:r>
            <a:endParaRPr lang="en-US" altLang="ja-JP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dirty="0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</a:t>
            </a:r>
            <a:endParaRPr kumimoji="1" lang="ja-JP" altLang="en-US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27024" y="300325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Sodankyla</a:t>
            </a:r>
            <a:endParaRPr lang="en-US" altLang="ja-JP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dirty="0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</a:t>
            </a:r>
            <a:endParaRPr kumimoji="1" lang="ja-JP" altLang="en-US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30684" y="4460213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Tromsø</a:t>
            </a:r>
            <a:endParaRPr kumimoji="1" lang="en-US" altLang="ja-JP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  <a:p>
            <a:pPr algn="ctr"/>
            <a:r>
              <a:rPr lang="en-US" altLang="ja-JP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844.6 nm</a:t>
            </a:r>
            <a:endParaRPr kumimoji="1" lang="ja-JP" altLang="en-US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107628" y="579104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Tjautjas</a:t>
            </a:r>
            <a:endParaRPr kumimoji="1" lang="en-US" altLang="ja-JP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  <a:p>
            <a:pPr algn="ctr"/>
            <a:r>
              <a:rPr lang="en-US" altLang="ja-JP" dirty="0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</a:t>
            </a:r>
            <a:endParaRPr kumimoji="1" lang="ja-JP" altLang="en-US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5400000">
            <a:off x="7860368" y="1598936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Tromsø</a:t>
            </a:r>
            <a:endParaRPr kumimoji="1" lang="en-US" altLang="ja-JP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  <a:p>
            <a:pPr algn="ctr"/>
            <a:r>
              <a:rPr lang="en-US" altLang="ja-JP" dirty="0"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427.8 nm</a:t>
            </a:r>
            <a:endParaRPr kumimoji="1" lang="ja-JP" altLang="en-US" dirty="0"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5400000">
            <a:off x="7975784" y="3024396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Kevo</a:t>
            </a:r>
            <a:endParaRPr kumimoji="1" lang="en-US" altLang="ja-JP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  <a:p>
            <a:pPr algn="ctr"/>
            <a:r>
              <a:rPr lang="en-US" altLang="ja-JP" dirty="0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</a:t>
            </a:r>
            <a:endParaRPr kumimoji="1" lang="ja-JP" altLang="en-US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 rot="5400000">
            <a:off x="7919807" y="4438948"/>
            <a:ext cx="1027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Gakona</a:t>
            </a:r>
            <a:endParaRPr kumimoji="1" lang="en-US" altLang="ja-JP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  <a:p>
            <a:pPr algn="ctr"/>
            <a:r>
              <a:rPr lang="en-US" altLang="ja-JP" dirty="0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</a:t>
            </a:r>
            <a:endParaRPr kumimoji="1" lang="ja-JP" altLang="en-US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EF794E3-C74D-2046-9488-07C693164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2"/>
          <a:stretch/>
        </p:blipFill>
        <p:spPr>
          <a:xfrm>
            <a:off x="1040261" y="1156598"/>
            <a:ext cx="3510513" cy="56769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0AC7084-CA3F-744F-98F5-25FFDA405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774" y="1168438"/>
            <a:ext cx="3435023" cy="566506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AC7F032-6D1D-F240-A95F-032D07820F7C}"/>
              </a:ext>
            </a:extLst>
          </p:cNvPr>
          <p:cNvSpPr txBox="1"/>
          <p:nvPr/>
        </p:nvSpPr>
        <p:spPr>
          <a:xfrm rot="5400000">
            <a:off x="7815483" y="576978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Poker Flat</a:t>
            </a:r>
          </a:p>
          <a:p>
            <a:pPr algn="ctr"/>
            <a:r>
              <a:rPr lang="en-US" altLang="ja-JP" dirty="0">
                <a:solidFill>
                  <a:srgbClr val="0432FF"/>
                </a:solidFill>
                <a:latin typeface="Arial" panose="020B0604020202020204" pitchFamily="34" charset="0"/>
                <a:ea typeface="Meiryo" charset="-128"/>
                <a:cs typeface="Arial" panose="020B0604020202020204" pitchFamily="34" charset="0"/>
              </a:rPr>
              <a:t>100 Hz</a:t>
            </a:r>
            <a:endParaRPr kumimoji="1" lang="ja-JP" altLang="en-US" dirty="0">
              <a:solidFill>
                <a:srgbClr val="0432FF"/>
              </a:solidFill>
              <a:latin typeface="Arial" panose="020B0604020202020204" pitchFamily="34" charset="0"/>
              <a:ea typeface="Meiryo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B0A080-FA77-8145-8286-C8FA2F0A1E85}"/>
              </a:ext>
            </a:extLst>
          </p:cNvPr>
          <p:cNvSpPr txBox="1"/>
          <p:nvPr/>
        </p:nvSpPr>
        <p:spPr>
          <a:xfrm>
            <a:off x="2420222" y="190380"/>
            <a:ext cx="42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Quick Look Data Browser</a:t>
            </a:r>
            <a:endParaRPr kumimoji="1" lang="ja-JP" alt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5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0" y="300915"/>
            <a:ext cx="9143999" cy="1143000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ja-JP" sz="2800" dirty="0">
                <a:solidFill>
                  <a:schemeClr val="bg1"/>
                </a:solidFill>
                <a:latin typeface="Arial"/>
                <a:cs typeface="Arial"/>
              </a:rPr>
              <a:t>https://</a:t>
            </a:r>
            <a:r>
              <a:rPr lang="en-US" altLang="ja-JP" sz="2800" dirty="0" err="1">
                <a:solidFill>
                  <a:schemeClr val="bg1"/>
                </a:solidFill>
                <a:latin typeface="Arial"/>
                <a:cs typeface="Arial"/>
              </a:rPr>
              <a:t>ergsc.isee.nagoya-u.ac.jp</a:t>
            </a:r>
            <a:r>
              <a:rPr lang="en-US" altLang="ja-JP" sz="28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altLang="ja-JP" sz="2800" dirty="0" err="1">
                <a:solidFill>
                  <a:schemeClr val="bg1"/>
                </a:solidFill>
                <a:latin typeface="Arial"/>
                <a:cs typeface="Arial"/>
              </a:rPr>
              <a:t>psa-gnd</a:t>
            </a:r>
            <a:r>
              <a:rPr lang="en-US" altLang="ja-JP" sz="2800" dirty="0">
                <a:solidFill>
                  <a:schemeClr val="bg1"/>
                </a:solidFill>
                <a:latin typeface="Arial"/>
                <a:cs typeface="Arial"/>
              </a:rPr>
              <a:t>/bin/</a:t>
            </a:r>
            <a:r>
              <a:rPr lang="en-US" altLang="ja-JP" sz="2800" dirty="0" err="1">
                <a:solidFill>
                  <a:schemeClr val="bg1"/>
                </a:solidFill>
                <a:latin typeface="Arial"/>
                <a:cs typeface="Arial"/>
              </a:rPr>
              <a:t>cif.cgi</a:t>
            </a:r>
            <a:endParaRPr lang="en-US" altLang="ja-JP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1840" y="-27384"/>
            <a:ext cx="5550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Conjunction Interval Finder</a:t>
            </a:r>
            <a:endParaRPr kumimoji="1" lang="ja-JP" altLang="en-US" sz="28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FDB79B0-1FA3-3240-B91D-C2407BB9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7" y="876885"/>
            <a:ext cx="7293219" cy="583457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7538F0-80A3-3B4A-9DEC-33060AFC293B}"/>
              </a:ext>
            </a:extLst>
          </p:cNvPr>
          <p:cNvSpPr/>
          <p:nvPr/>
        </p:nvSpPr>
        <p:spPr>
          <a:xfrm>
            <a:off x="6477000" y="1131277"/>
            <a:ext cx="1230923" cy="13540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76A5419-025A-9346-BB71-352A1CCC4826}"/>
              </a:ext>
            </a:extLst>
          </p:cNvPr>
          <p:cNvSpPr/>
          <p:nvPr/>
        </p:nvSpPr>
        <p:spPr>
          <a:xfrm>
            <a:off x="5796136" y="83671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  <a:latin typeface="Arial" charset="0"/>
                <a:cs typeface="Arial" charset="0"/>
              </a:rPr>
              <a:t>New!</a:t>
            </a:r>
            <a:endParaRPr lang="ja-JP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2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3915"/>
            <a:ext cx="9144000" cy="5317943"/>
          </a:xfrm>
          <a:prstGeom prst="rect">
            <a:avLst/>
          </a:prstGeom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0" y="300915"/>
            <a:ext cx="9143999" cy="1143000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ja-JP" sz="2800" dirty="0">
                <a:latin typeface="Arial"/>
                <a:cs typeface="Arial"/>
              </a:rPr>
              <a:t>https://</a:t>
            </a:r>
            <a:r>
              <a:rPr lang="en-US" altLang="ja-JP" sz="2800" dirty="0" err="1">
                <a:latin typeface="Arial"/>
                <a:cs typeface="Arial"/>
              </a:rPr>
              <a:t>ergsc.isee.nagoya-u.ac.jp</a:t>
            </a:r>
            <a:r>
              <a:rPr lang="en-US" altLang="ja-JP" sz="2800" dirty="0">
                <a:latin typeface="Arial"/>
                <a:cs typeface="Arial"/>
              </a:rPr>
              <a:t>/mw/</a:t>
            </a:r>
            <a:r>
              <a:rPr lang="en-US" altLang="ja-JP" sz="2800" dirty="0" err="1">
                <a:latin typeface="Arial"/>
                <a:cs typeface="Arial"/>
              </a:rPr>
              <a:t>index.php</a:t>
            </a:r>
            <a:r>
              <a:rPr lang="en-US" altLang="ja-JP" sz="2800" dirty="0">
                <a:latin typeface="Arial"/>
                <a:cs typeface="Arial"/>
              </a:rPr>
              <a:t>/</a:t>
            </a:r>
            <a:r>
              <a:rPr lang="en-US" altLang="ja-JP" sz="2800" dirty="0" err="1">
                <a:latin typeface="Arial"/>
                <a:cs typeface="Arial"/>
              </a:rPr>
              <a:t>CampaignObs</a:t>
            </a:r>
            <a:r>
              <a:rPr lang="en-US" altLang="ja-JP" sz="2800" dirty="0">
                <a:latin typeface="Arial"/>
                <a:cs typeface="Arial"/>
              </a:rPr>
              <a:t>/Campaign2017</a:t>
            </a:r>
          </a:p>
        </p:txBody>
      </p:sp>
      <p:cxnSp>
        <p:nvCxnSpPr>
          <p:cNvPr id="5" name="直線矢印コネクタ 4"/>
          <p:cNvCxnSpPr>
            <a:cxnSpLocks/>
          </p:cNvCxnSpPr>
          <p:nvPr/>
        </p:nvCxnSpPr>
        <p:spPr>
          <a:xfrm flipH="1">
            <a:off x="4077709" y="4091155"/>
            <a:ext cx="19479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6084168" y="3501008"/>
            <a:ext cx="28520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List of Good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Conjunctions</a:t>
            </a:r>
            <a:endParaRPr lang="ja-JP" altLang="en-US" sz="36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9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13287" y="169984"/>
            <a:ext cx="8830713" cy="822592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>
                <a:latin typeface="Arial"/>
                <a:cs typeface="Arial"/>
              </a:rPr>
              <a:t>Long-term prediction of conjunction</a:t>
            </a:r>
            <a:endParaRPr kumimoji="1" lang="ja-JP" altLang="en-US" sz="3600" dirty="0">
              <a:latin typeface="Arial"/>
              <a:cs typeface="Arial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A1F5EA-AC4A-614A-8924-4B65B19CB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370604" cy="55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9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238224" y="300915"/>
            <a:ext cx="8830713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>
                <a:latin typeface="Arial"/>
                <a:cs typeface="Arial"/>
              </a:rPr>
              <a:t>Rocket experiment in Dec 2020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FBFAFEF-C530-1045-A959-657D740A9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225" y="1517371"/>
            <a:ext cx="8651333" cy="52315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Arial"/>
                <a:cs typeface="Arial"/>
              </a:rPr>
              <a:t>NASA Rocket launch is scheduled in Dec 2020</a:t>
            </a:r>
            <a:br>
              <a:rPr lang="en-US" altLang="ja-JP" sz="2800" dirty="0">
                <a:latin typeface="Arial"/>
                <a:cs typeface="Arial"/>
              </a:rPr>
            </a:br>
            <a:r>
              <a:rPr lang="en-US" altLang="ja-JP" sz="2800" dirty="0">
                <a:latin typeface="Arial"/>
                <a:cs typeface="Arial"/>
              </a:rPr>
              <a:t>Launch site: Poker Flat, Alaska</a:t>
            </a:r>
            <a:br>
              <a:rPr lang="en-US" altLang="ja-JP" sz="2800" dirty="0">
                <a:latin typeface="Arial"/>
                <a:cs typeface="Arial"/>
              </a:rPr>
            </a:br>
            <a:r>
              <a:rPr lang="en-US" altLang="ja-JP" sz="2800" dirty="0">
                <a:latin typeface="Arial"/>
                <a:cs typeface="Arial"/>
              </a:rPr>
              <a:t>Launch window: Mid December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Arial"/>
                <a:cs typeface="Arial"/>
              </a:rPr>
              <a:t>An EMCCD camera and an </a:t>
            </a:r>
            <a:r>
              <a:rPr lang="en-US" altLang="ja-JP" sz="2800" dirty="0" err="1">
                <a:latin typeface="Arial"/>
                <a:cs typeface="Arial"/>
              </a:rPr>
              <a:t>sCMOS</a:t>
            </a:r>
            <a:r>
              <a:rPr lang="en-US" altLang="ja-JP" sz="2800" dirty="0">
                <a:latin typeface="Arial"/>
                <a:cs typeface="Arial"/>
              </a:rPr>
              <a:t> camera are planned to be installed in the down-range of rocket trajectory from the Japanese team</a:t>
            </a: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Arial"/>
                <a:cs typeface="Arial"/>
              </a:rPr>
              <a:t>High-energy electron detector, auroral cameras and magnetometer will be on-board by the effort of Japanese team</a:t>
            </a:r>
          </a:p>
        </p:txBody>
      </p:sp>
    </p:spTree>
    <p:extLst>
      <p:ext uri="{BB962C8B-B14F-4D97-AF65-F5344CB8AC3E}">
        <p14:creationId xmlns:p14="http://schemas.microsoft.com/office/powerpoint/2010/main" val="426365663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ブラック .thmx</Template>
  <TotalTime>14246</TotalTime>
  <Words>419</Words>
  <Application>Microsoft Macintosh PowerPoint</Application>
  <PresentationFormat>画面に合わせる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ＭＳ Ｐゴシック</vt:lpstr>
      <vt:lpstr>MS Gothic</vt:lpstr>
      <vt:lpstr>Meiryo</vt:lpstr>
      <vt:lpstr>Arial</vt:lpstr>
      <vt:lpstr>Calibri</vt:lpstr>
      <vt:lpstr>ホワイト</vt:lpstr>
      <vt:lpstr>Overview of ground-based part of the PsA research project and PWING</vt:lpstr>
      <vt:lpstr>Phase 4 8 EMCCD ASIs of PsA + PWING</vt:lpstr>
      <vt:lpstr>A few things about the data</vt:lpstr>
      <vt:lpstr>https://ergsc.isee.nagoya-u.ac.jp/psa-gnd/bin/psa.cgi</vt:lpstr>
      <vt:lpstr>https://ergsc.isee.nagoya-u.ac.jp/psa-gnd/bin/cif.cgi</vt:lpstr>
      <vt:lpstr>https://ergsc.isee.nagoya-u.ac.jp/mw/index.php/CampaignObs/Campaign2017</vt:lpstr>
      <vt:lpstr>Long-term prediction of conjunction</vt:lpstr>
      <vt:lpstr>Rocket experiment in Dec 2020</vt:lpstr>
    </vt:vector>
  </TitlesOfParts>
  <Company>国立大学法人電気通信大学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カメラ配置案</dc:title>
  <dc:creator>細川 敬祐</dc:creator>
  <cp:lastModifiedBy>Keisuke Hosokawa</cp:lastModifiedBy>
  <cp:revision>390</cp:revision>
  <cp:lastPrinted>2019-07-04T02:27:34Z</cp:lastPrinted>
  <dcterms:created xsi:type="dcterms:W3CDTF">2015-06-16T09:54:21Z</dcterms:created>
  <dcterms:modified xsi:type="dcterms:W3CDTF">2020-03-06T10:27:02Z</dcterms:modified>
</cp:coreProperties>
</file>