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3" r:id="rId7"/>
    <p:sldId id="261" r:id="rId8"/>
    <p:sldId id="260" r:id="rId9"/>
    <p:sldId id="264" r:id="rId10"/>
    <p:sldId id="427" r:id="rId11"/>
    <p:sldId id="468" r:id="rId12"/>
    <p:sldId id="470" r:id="rId13"/>
    <p:sldId id="469" r:id="rId14"/>
    <p:sldId id="471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ED3946-A084-4A0F-BAB4-0B8A5E3A6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8E2D58F-FC7D-4B73-8305-C5F904352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79FC52-3168-4C9A-B37C-25347A77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2FE801C-4836-4A99-9E6C-6D6AA21E6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74C0A8E-FD98-4DD3-993F-A4F49B7CB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586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50327D-25E3-4F26-8598-1AD49533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4F3B944-1479-416A-84FB-32025BAC9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14777E4-29A3-4978-B6DE-BB0C425B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FCCC39F-E56D-4B7E-AE9C-D6A13D94A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81C077-9CC4-44C8-920E-0EB23614F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6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733FEBF8-656A-44A7-B3D4-E5C206C8E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6B2BD12-9571-4DB2-AF1A-0EED5E2E3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7469369-E467-4F8E-884F-9C620E655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DAE9B00-5173-4805-B967-4D23AB7B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659560-2DC0-425C-9327-DCD55D61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56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58532F-5E79-4DA7-BEA3-99A433336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352A629-C4A9-48FA-AAB6-7927869C6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BAF2ECD-D7E1-45C8-A2A3-C8070D4C8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05B8A25-B388-410E-BA66-69CD312B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5D36DD-7755-4A12-B3D4-A9A3B806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198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8C4123-E452-4943-B759-E9AF06E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6CCCFB-2D8B-442E-88F6-78B6562CDE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2136EE-A079-4535-9903-06EB62D5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1F236D3-0DEF-4DBE-B930-6DD46A9F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0985E-801C-4DB4-9E18-5BADCAD0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218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7457BC-57DB-46AC-8974-C251535B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8422DE5-BA2C-4D28-9C68-CA0CA4616A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367260F-778D-483D-AB87-5C951C655D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0818FF-64F9-46D3-847E-E37AC00E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2B6A906-5FE5-4BCC-B79F-15582252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F364DA1-CB39-4F9F-A8C1-67C79056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996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47ED37-1BC1-4D5A-A42C-44B9BDA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13E284-B921-4CFF-A0E9-6376A2078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44E3A4B-E700-483B-B2A8-7E78A6C81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EA73A2C-9DC3-40FF-B300-F25B70B47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907F7EC-918B-434B-9E9F-3D335CF536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DF2D2FF-8EB5-4651-8490-298224ED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3912AE-5901-4F29-A1BF-77072DFE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1C5E0CD-DCC8-4793-AB4B-7EBB9432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41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8BEC2A-4C2D-4E11-98B8-45932EFDC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A423715-1F2E-4C88-9FB6-42E6329B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6807E45-FEFA-4D84-8793-0983D4F3E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93152F8-9BE1-4B45-9761-CC27B234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84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F211CEB6-68A1-47EC-9E3B-95FF79F5C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4CB8DA-E711-4845-9B62-82FC6F04E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FB3C93-61CE-497C-840D-197C1963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5098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2B2F5-361D-4387-B7E0-2BDF3854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E19A58-120C-4C33-AB20-404683831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C40E7FF-6C07-4089-AD78-6B1DE7DFD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1ECB2D7-8809-43B1-A4C3-D2D64872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1C04044-339D-44D9-9AF1-B3A4C002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35953D5-2F96-4216-A196-2D408C1A7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37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B0FC23-5BAF-442D-B2DE-59ED331EC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EE9B32E-D2E0-4071-845F-CC4ED3A2AD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5C02B9-1AE7-4682-BC35-F518C918D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85405AC-2271-41AD-8A0E-CE4D409C0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DA52E1-06C6-4180-9A74-AF1B9CC0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00EBF7C-B98F-4D7B-BAAE-E97629B8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42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533666B-0324-4D9A-A764-C9C0063E6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1FE119F-274E-42E5-9B39-16B0C8636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86E266-5A86-4224-B427-F373A2C435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07660-8AED-4400-9FA8-AACB58512286}" type="datetimeFigureOut">
              <a:rPr kumimoji="1" lang="ja-JP" altLang="en-US" smtClean="0"/>
              <a:t>2021/10/25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DCD403-D0CA-4360-805E-4D5B6C3A7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4B4F8A2-6877-4963-8DF1-6A6817B42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5EBC0-27EB-4015-8A9A-D4276E0E68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400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EEC5A1-C460-47D0-99C9-F84809BA8FB6}"/>
              </a:ext>
            </a:extLst>
          </p:cNvPr>
          <p:cNvSpPr txBox="1"/>
          <p:nvPr/>
        </p:nvSpPr>
        <p:spPr>
          <a:xfrm>
            <a:off x="1723649" y="2013358"/>
            <a:ext cx="874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Examples of simultaneous observations : PsA and MeV electron microbursts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Google Shape;30;p1">
            <a:extLst>
              <a:ext uri="{FF2B5EF4-FFF2-40B4-BE49-F238E27FC236}">
                <a16:creationId xmlns:a16="http://schemas.microsoft.com/office/drawing/2014/main" id="{9C509E60-182E-4AA7-A503-79337FEB42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5720" y="4773126"/>
            <a:ext cx="1661527" cy="1967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278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20224.mp4" descr="20220224.mp4">
            <a:hlinkClick r:id="" action="ppaction://media"/>
            <a:extLst>
              <a:ext uri="{FF2B5EF4-FFF2-40B4-BE49-F238E27FC236}">
                <a16:creationId xmlns:a16="http://schemas.microsoft.com/office/drawing/2014/main" id="{A19ED384-868E-D846-87B1-B9A7B6CD9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188" t="13770" r="8363" b="9827"/>
          <a:stretch/>
        </p:blipFill>
        <p:spPr>
          <a:xfrm>
            <a:off x="4244621" y="1713186"/>
            <a:ext cx="7609489" cy="4928873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58E9E58E-1284-4F4B-ACFC-253E0A0C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90" y="110487"/>
            <a:ext cx="8110867" cy="904739"/>
          </a:xfrm>
        </p:spPr>
        <p:txBody>
          <a:bodyPr>
            <a:normAutofit/>
          </a:bodyPr>
          <a:lstStyle/>
          <a:p>
            <a:pPr algn="l"/>
            <a:r>
              <a:rPr lang="en-US" altLang="ja-JP" sz="3600" b="1" dirty="0">
                <a:latin typeface="Meiryo UI" panose="020B0604030504040204" pitchFamily="34" charset="-128"/>
                <a:ea typeface="Meiryo UI" panose="020B0604030504040204" pitchFamily="34" charset="-128"/>
                <a:cs typeface="Arial"/>
              </a:rPr>
              <a:t>Effect of solar illumination</a:t>
            </a:r>
            <a:endParaRPr lang="ja-JP" altLang="en-US" sz="3600" b="1" dirty="0">
              <a:latin typeface="Meiryo UI" panose="020B0604030504040204" pitchFamily="34" charset="-128"/>
              <a:ea typeface="Meiryo UI" panose="020B0604030504040204" pitchFamily="34" charset="-128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62F60-3611-9B45-A0FC-72EC65A18176}"/>
              </a:ext>
            </a:extLst>
          </p:cNvPr>
          <p:cNvSpPr txBox="1"/>
          <p:nvPr/>
        </p:nvSpPr>
        <p:spPr>
          <a:xfrm>
            <a:off x="337890" y="1015226"/>
            <a:ext cx="815312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http://</a:t>
            </a:r>
            <a:r>
              <a:rPr lang="en-GB" sz="2400" dirty="0" err="1">
                <a:latin typeface="Meiryo UI" panose="020B0604030504040204" pitchFamily="34" charset="-128"/>
                <a:ea typeface="Meiryo UI" panose="020B0604030504040204" pitchFamily="34" charset="-128"/>
              </a:rPr>
              <a:t>gwave.cei.uec.ac.jp</a:t>
            </a:r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/~</a:t>
            </a:r>
            <a:r>
              <a:rPr lang="en-GB" sz="2400" dirty="0" err="1">
                <a:latin typeface="Meiryo UI" panose="020B0604030504040204" pitchFamily="34" charset="-128"/>
                <a:ea typeface="Meiryo UI" panose="020B0604030504040204" pitchFamily="34" charset="-128"/>
              </a:rPr>
              <a:t>hosokawa</a:t>
            </a:r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/public/lamp/</a:t>
            </a:r>
          </a:p>
          <a:p>
            <a:endParaRPr lang="en-JP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JP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Three cases:</a:t>
            </a:r>
          </a:p>
          <a:p>
            <a:endParaRPr lang="en-JP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JP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Feb 24, 2022 →→→→</a:t>
            </a:r>
          </a:p>
          <a:p>
            <a:endParaRPr lang="en-JP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JP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Mar 03, 2022</a:t>
            </a:r>
          </a:p>
          <a:p>
            <a:endParaRPr lang="en-JP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JP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Mar 10, 2022</a:t>
            </a:r>
          </a:p>
        </p:txBody>
      </p:sp>
    </p:spTree>
    <p:extLst>
      <p:ext uri="{BB962C8B-B14F-4D97-AF65-F5344CB8AC3E}">
        <p14:creationId xmlns:p14="http://schemas.microsoft.com/office/powerpoint/2010/main" val="209223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68AF4-3B24-1C4C-82C1-F309277E8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5" t="2118" r="1865" b="1404"/>
          <a:stretch/>
        </p:blipFill>
        <p:spPr>
          <a:xfrm>
            <a:off x="1694489" y="948566"/>
            <a:ext cx="8803022" cy="578492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82DF72-A836-1547-9AC3-12B6158F0848}"/>
              </a:ext>
            </a:extLst>
          </p:cNvPr>
          <p:cNvSpPr/>
          <p:nvPr/>
        </p:nvSpPr>
        <p:spPr>
          <a:xfrm>
            <a:off x="9229165" y="1109930"/>
            <a:ext cx="1116106" cy="44992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47CA1E7A-358B-954C-8A1C-918AFD636C74}"/>
              </a:ext>
            </a:extLst>
          </p:cNvPr>
          <p:cNvSpPr txBox="1">
            <a:spLocks/>
          </p:cNvSpPr>
          <p:nvPr/>
        </p:nvSpPr>
        <p:spPr>
          <a:xfrm>
            <a:off x="337890" y="110487"/>
            <a:ext cx="9058358" cy="90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Meiryo UI" panose="020B0604030504040204" pitchFamily="34" charset="-128"/>
                <a:ea typeface="Meiryo UI" panose="020B0604030504040204" pitchFamily="34" charset="-128"/>
                <a:cs typeface="Arial"/>
              </a:rPr>
              <a:t>Effect of solar illumination: Feb 24</a:t>
            </a:r>
            <a:endParaRPr lang="ja-JP" altLang="en-US" sz="3600" b="1" dirty="0">
              <a:latin typeface="Meiryo UI" panose="020B0604030504040204" pitchFamily="34" charset="-128"/>
              <a:ea typeface="Meiryo UI" panose="020B060403050404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941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AD9AB-1111-FA4E-876E-33A70B1B5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698812" y="907256"/>
            <a:ext cx="8848165" cy="5818129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B69BDB-519A-6940-86C3-EAC08C9905BC}"/>
              </a:ext>
            </a:extLst>
          </p:cNvPr>
          <p:cNvSpPr/>
          <p:nvPr/>
        </p:nvSpPr>
        <p:spPr>
          <a:xfrm>
            <a:off x="9269506" y="1109930"/>
            <a:ext cx="1116106" cy="44992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46F1EF2E-97E2-CE4A-A49C-32AEA5F0D599}"/>
              </a:ext>
            </a:extLst>
          </p:cNvPr>
          <p:cNvSpPr txBox="1">
            <a:spLocks/>
          </p:cNvSpPr>
          <p:nvPr/>
        </p:nvSpPr>
        <p:spPr>
          <a:xfrm>
            <a:off x="337890" y="110487"/>
            <a:ext cx="9058358" cy="90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Meiryo UI" panose="020B0604030504040204" pitchFamily="34" charset="-128"/>
                <a:ea typeface="Meiryo UI" panose="020B0604030504040204" pitchFamily="34" charset="-128"/>
                <a:cs typeface="Arial"/>
              </a:rPr>
              <a:t>Effect of solar illumination: Mar 3</a:t>
            </a:r>
            <a:endParaRPr lang="ja-JP" altLang="en-US" sz="3600" b="1" dirty="0">
              <a:latin typeface="Meiryo UI" panose="020B0604030504040204" pitchFamily="34" charset="-128"/>
              <a:ea typeface="Meiryo UI" panose="020B060403050404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565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E695B-7F25-384A-B220-B75AEDCDF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341" y="910487"/>
            <a:ext cx="8911776" cy="582649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CB7FDC-D463-AD40-818B-A22AC0C97C63}"/>
              </a:ext>
            </a:extLst>
          </p:cNvPr>
          <p:cNvSpPr/>
          <p:nvPr/>
        </p:nvSpPr>
        <p:spPr>
          <a:xfrm>
            <a:off x="9242612" y="1136824"/>
            <a:ext cx="1116106" cy="44992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9D627241-7A3A-BE45-85A8-AFABE0CBE923}"/>
              </a:ext>
            </a:extLst>
          </p:cNvPr>
          <p:cNvSpPr txBox="1">
            <a:spLocks/>
          </p:cNvSpPr>
          <p:nvPr/>
        </p:nvSpPr>
        <p:spPr>
          <a:xfrm>
            <a:off x="337890" y="110487"/>
            <a:ext cx="9058358" cy="90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Meiryo UI" panose="020B0604030504040204" pitchFamily="34" charset="-128"/>
                <a:ea typeface="Meiryo UI" panose="020B0604030504040204" pitchFamily="34" charset="-128"/>
                <a:cs typeface="Arial"/>
              </a:rPr>
              <a:t>Effect of solar illumination: Mar 10</a:t>
            </a:r>
            <a:endParaRPr lang="ja-JP" altLang="en-US" sz="3600" b="1" dirty="0">
              <a:latin typeface="Meiryo UI" panose="020B0604030504040204" pitchFamily="34" charset="-128"/>
              <a:ea typeface="Meiryo UI" panose="020B060403050404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34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C39FD-596A-C748-B9C4-5B725C968DA4}"/>
              </a:ext>
            </a:extLst>
          </p:cNvPr>
          <p:cNvSpPr txBox="1"/>
          <p:nvPr/>
        </p:nvSpPr>
        <p:spPr>
          <a:xfrm>
            <a:off x="337890" y="1351508"/>
            <a:ext cx="837658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# LT = UT - 8 h</a:t>
            </a:r>
          </a:p>
          <a:p>
            <a:endParaRPr lang="en-GB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Feb 24</a:t>
            </a: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300 km shadow height: 1440 UT (0640 LT) ~ 3.5 MLT</a:t>
            </a:r>
          </a:p>
          <a:p>
            <a:endParaRPr lang="en-GB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Mar 3</a:t>
            </a: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300 km shadow height: 1415 UT (0615 LT) ~ 3.0 MLT</a:t>
            </a:r>
          </a:p>
          <a:p>
            <a:endParaRPr lang="en-GB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Mar 10</a:t>
            </a:r>
          </a:p>
          <a:p>
            <a:r>
              <a:rPr lang="en-GB" sz="2400" dirty="0">
                <a:latin typeface="Meiryo UI" panose="020B0604030504040204" pitchFamily="34" charset="-128"/>
                <a:ea typeface="Meiryo UI" panose="020B0604030504040204" pitchFamily="34" charset="-128"/>
              </a:rPr>
              <a:t>300 km shadow height: 1345 UT (0545 LT) ~ 2.5 MLT</a:t>
            </a:r>
          </a:p>
          <a:p>
            <a:endParaRPr lang="en-JP" sz="24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8528B98-D251-5540-B665-7FA12DB8AEF3}"/>
              </a:ext>
            </a:extLst>
          </p:cNvPr>
          <p:cNvSpPr txBox="1">
            <a:spLocks/>
          </p:cNvSpPr>
          <p:nvPr/>
        </p:nvSpPr>
        <p:spPr>
          <a:xfrm>
            <a:off x="337890" y="110487"/>
            <a:ext cx="9058358" cy="904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b="1" dirty="0">
                <a:latin typeface="Meiryo UI" panose="020B0604030504040204" pitchFamily="34" charset="-128"/>
                <a:ea typeface="Meiryo UI" panose="020B0604030504040204" pitchFamily="34" charset="-128"/>
                <a:cs typeface="Arial"/>
              </a:rPr>
              <a:t>Effect of solar illumination</a:t>
            </a:r>
          </a:p>
        </p:txBody>
      </p:sp>
    </p:spTree>
    <p:extLst>
      <p:ext uri="{BB962C8B-B14F-4D97-AF65-F5344CB8AC3E}">
        <p14:creationId xmlns:p14="http://schemas.microsoft.com/office/powerpoint/2010/main" val="2936330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896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Model of simultaneous precipitations of PsA and relativistic microbursts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BD878271-C3F0-4F50-BFED-58C7BF26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5" y="1056143"/>
            <a:ext cx="6268224" cy="347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">
            <a:extLst>
              <a:ext uri="{FF2B5EF4-FFF2-40B4-BE49-F238E27FC236}">
                <a16:creationId xmlns:a16="http://schemas.microsoft.com/office/drawing/2014/main" id="{B38ECF5E-5426-471D-B2B6-EC6BB29FA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30" y="930287"/>
            <a:ext cx="3912416" cy="528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ACF253-694E-46E8-AF58-995057E93793}"/>
              </a:ext>
            </a:extLst>
          </p:cNvPr>
          <p:cNvSpPr txBox="1"/>
          <p:nvPr/>
        </p:nvSpPr>
        <p:spPr>
          <a:xfrm>
            <a:off x="10399800" y="6404103"/>
            <a:ext cx="1380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Miyoshi+[2020]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3135D34-C109-485E-955C-468D8E432E5C}"/>
              </a:ext>
            </a:extLst>
          </p:cNvPr>
          <p:cNvSpPr txBox="1"/>
          <p:nvPr/>
        </p:nvSpPr>
        <p:spPr>
          <a:xfrm>
            <a:off x="1378722" y="6268349"/>
            <a:ext cx="983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High-latitude propagation of chorus waves is important 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to cause energetic electron precipitations.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EBF6627-8091-45FF-AB28-1ADB0E9075DD}"/>
              </a:ext>
            </a:extLst>
          </p:cNvPr>
          <p:cNvSpPr txBox="1"/>
          <p:nvPr/>
        </p:nvSpPr>
        <p:spPr>
          <a:xfrm>
            <a:off x="227868" y="1258961"/>
            <a:ext cx="851515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chorus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704CA94-4BF5-40A1-9535-FB354B04B385}"/>
              </a:ext>
            </a:extLst>
          </p:cNvPr>
          <p:cNvSpPr txBox="1"/>
          <p:nvPr/>
        </p:nvSpPr>
        <p:spPr>
          <a:xfrm>
            <a:off x="115396" y="2251873"/>
            <a:ext cx="1526187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PsA electrons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FC542EB-3E0A-47E8-B9A0-F9D81385562C}"/>
              </a:ext>
            </a:extLst>
          </p:cNvPr>
          <p:cNvSpPr txBox="1"/>
          <p:nvPr/>
        </p:nvSpPr>
        <p:spPr>
          <a:xfrm>
            <a:off x="152073" y="3571167"/>
            <a:ext cx="1489510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MeV electron</a:t>
            </a:r>
          </a:p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microbursts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152" name="Picture 8" descr="Figure 5">
            <a:extLst>
              <a:ext uri="{FF2B5EF4-FFF2-40B4-BE49-F238E27FC236}">
                <a16:creationId xmlns:a16="http://schemas.microsoft.com/office/drawing/2014/main" id="{AC9D115D-DBFD-4214-9466-87F5325A4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22" y="4585269"/>
            <a:ext cx="4262549" cy="161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332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502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Global Picture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of</a:t>
            </a:r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PsA: MLT dependence 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276C9D2-8996-4077-B894-6767DCCD6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9"/>
          <a:stretch/>
        </p:blipFill>
        <p:spPr bwMode="auto">
          <a:xfrm>
            <a:off x="393543" y="1580669"/>
            <a:ext cx="5523185" cy="31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125E7F39-9AAA-4FFE-8DEB-8E2817819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7"/>
          <a:stretch/>
        </p:blipFill>
        <p:spPr bwMode="auto">
          <a:xfrm>
            <a:off x="6500854" y="1981809"/>
            <a:ext cx="5464033" cy="210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D2E7C4-5648-4A69-8C29-3C981ADFA4B6}"/>
              </a:ext>
            </a:extLst>
          </p:cNvPr>
          <p:cNvSpPr txBox="1"/>
          <p:nvPr/>
        </p:nvSpPr>
        <p:spPr>
          <a:xfrm>
            <a:off x="6162200" y="1512174"/>
            <a:ext cx="2599494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Blue/Green Ratio of PsA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A4820B-93E3-4ED1-AEED-C6B86CEBB286}"/>
              </a:ext>
            </a:extLst>
          </p:cNvPr>
          <p:cNvSpPr txBox="1"/>
          <p:nvPr/>
        </p:nvSpPr>
        <p:spPr>
          <a:xfrm>
            <a:off x="155213" y="1461396"/>
            <a:ext cx="2473369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Global Image from ISS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E041DEB-1DEA-4E51-9810-4C9223C9668F}"/>
              </a:ext>
            </a:extLst>
          </p:cNvPr>
          <p:cNvCxnSpPr>
            <a:cxnSpLocks/>
          </p:cNvCxnSpPr>
          <p:nvPr/>
        </p:nvCxnSpPr>
        <p:spPr>
          <a:xfrm flipV="1">
            <a:off x="6176483" y="2307620"/>
            <a:ext cx="0" cy="146942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05881BF-89FD-44A2-9F00-75851D356C54}"/>
              </a:ext>
            </a:extLst>
          </p:cNvPr>
          <p:cNvSpPr txBox="1"/>
          <p:nvPr/>
        </p:nvSpPr>
        <p:spPr>
          <a:xfrm>
            <a:off x="5776533" y="2053704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High-energy</a:t>
            </a:r>
            <a:endParaRPr kumimoji="1" lang="ja-JP" altLang="en-US" sz="105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E2ECE19-FE53-426A-B75C-8CF16A071C49}"/>
              </a:ext>
            </a:extLst>
          </p:cNvPr>
          <p:cNvSpPr txBox="1"/>
          <p:nvPr/>
        </p:nvSpPr>
        <p:spPr>
          <a:xfrm>
            <a:off x="5776532" y="3841172"/>
            <a:ext cx="9220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/>
              <a:t>Low-energy</a:t>
            </a:r>
            <a:endParaRPr kumimoji="1" lang="ja-JP" altLang="en-US" sz="105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AC791F8-D698-4BC7-84B4-B120FE7E61F5}"/>
              </a:ext>
            </a:extLst>
          </p:cNvPr>
          <p:cNvSpPr txBox="1"/>
          <p:nvPr/>
        </p:nvSpPr>
        <p:spPr>
          <a:xfrm>
            <a:off x="7128593" y="4089512"/>
            <a:ext cx="4208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B/G ratio of PsA increases in the morning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sector, i.e., hard electrons can be observed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in the morning sector. 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D0A0AE1-AC88-4177-AA24-EF47C585ACB8}"/>
              </a:ext>
            </a:extLst>
          </p:cNvPr>
          <p:cNvSpPr txBox="1"/>
          <p:nvPr/>
        </p:nvSpPr>
        <p:spPr>
          <a:xfrm>
            <a:off x="10675044" y="4955368"/>
            <a:ext cx="1268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Nanjo+[2020]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305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229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MLT dependence 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A4820B-93E3-4ED1-AEED-C6B86CEBB286}"/>
              </a:ext>
            </a:extLst>
          </p:cNvPr>
          <p:cNvSpPr txBox="1"/>
          <p:nvPr/>
        </p:nvSpPr>
        <p:spPr>
          <a:xfrm>
            <a:off x="3123377" y="958057"/>
            <a:ext cx="5183535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EISCAT measurements : ionization altitude of PsA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30" name="Picture 6" descr="jgra51919-fig-0008">
            <a:extLst>
              <a:ext uri="{FF2B5EF4-FFF2-40B4-BE49-F238E27FC236}">
                <a16:creationId xmlns:a16="http://schemas.microsoft.com/office/drawing/2014/main" id="{F29A4112-6D18-469D-8FCC-ACA75FDC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62" y="1478470"/>
            <a:ext cx="2662171" cy="410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6B945F-0DD9-4880-B539-6B7BD7586391}"/>
              </a:ext>
            </a:extLst>
          </p:cNvPr>
          <p:cNvSpPr txBox="1"/>
          <p:nvPr/>
        </p:nvSpPr>
        <p:spPr>
          <a:xfrm>
            <a:off x="6856692" y="5622944"/>
            <a:ext cx="2367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Hosokawa and Ogawa[2015]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750208-CE77-4005-9F37-CB343B384394}"/>
              </a:ext>
            </a:extLst>
          </p:cNvPr>
          <p:cNvSpPr txBox="1"/>
          <p:nvPr/>
        </p:nvSpPr>
        <p:spPr>
          <a:xfrm>
            <a:off x="3123377" y="6105607"/>
            <a:ext cx="9833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Ionization altitudes during PsA </a:t>
            </a:r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becomes lower at the morning side.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4240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544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EISCAT measurements at the morning side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A4820B-93E3-4ED1-AEED-C6B86CEBB286}"/>
              </a:ext>
            </a:extLst>
          </p:cNvPr>
          <p:cNvSpPr txBox="1"/>
          <p:nvPr/>
        </p:nvSpPr>
        <p:spPr>
          <a:xfrm>
            <a:off x="211750" y="832222"/>
            <a:ext cx="5428987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EISCAT measurements : MeV electron precipitations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7E5C1947-CB73-4C22-B016-47D0A6251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54"/>
          <a:stretch/>
        </p:blipFill>
        <p:spPr bwMode="auto">
          <a:xfrm>
            <a:off x="611208" y="1530869"/>
            <a:ext cx="4570413" cy="47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7ADF044-487B-4C8B-AD8B-495EE50FA8F1}"/>
              </a:ext>
            </a:extLst>
          </p:cNvPr>
          <p:cNvSpPr txBox="1"/>
          <p:nvPr/>
        </p:nvSpPr>
        <p:spPr>
          <a:xfrm>
            <a:off x="4347508" y="5887278"/>
            <a:ext cx="1470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Miyoshi+[2015a]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8799856B-08F6-4922-919B-30B017352A1A}"/>
              </a:ext>
            </a:extLst>
          </p:cNvPr>
          <p:cNvCxnSpPr>
            <a:cxnSpLocks/>
          </p:cNvCxnSpPr>
          <p:nvPr/>
        </p:nvCxnSpPr>
        <p:spPr>
          <a:xfrm>
            <a:off x="3101340" y="1457081"/>
            <a:ext cx="0" cy="265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7C0DA31-3301-47C1-9F77-F77421027D97}"/>
              </a:ext>
            </a:extLst>
          </p:cNvPr>
          <p:cNvSpPr txBox="1"/>
          <p:nvPr/>
        </p:nvSpPr>
        <p:spPr>
          <a:xfrm>
            <a:off x="3214112" y="1160308"/>
            <a:ext cx="1201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MLT=05:00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750208-CE77-4005-9F37-CB343B384394}"/>
              </a:ext>
            </a:extLst>
          </p:cNvPr>
          <p:cNvSpPr txBox="1"/>
          <p:nvPr/>
        </p:nvSpPr>
        <p:spPr>
          <a:xfrm>
            <a:off x="1303359" y="6283442"/>
            <a:ext cx="943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Ionization altitude at 68 km - 60 km indicates that sub-MeV / MeV electrons associated with PsA in the morning side.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id="{B67E793C-078F-403F-B6E6-694E76859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2"/>
          <a:stretch/>
        </p:blipFill>
        <p:spPr bwMode="auto">
          <a:xfrm>
            <a:off x="7010380" y="893777"/>
            <a:ext cx="3417565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10CA848-EF5B-4859-935B-5C0A97BE9550}"/>
              </a:ext>
            </a:extLst>
          </p:cNvPr>
          <p:cNvCxnSpPr>
            <a:cxnSpLocks/>
          </p:cNvCxnSpPr>
          <p:nvPr/>
        </p:nvCxnSpPr>
        <p:spPr>
          <a:xfrm>
            <a:off x="8269334" y="774612"/>
            <a:ext cx="0" cy="265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FFD4768-1419-4999-A601-477CD59DD985}"/>
              </a:ext>
            </a:extLst>
          </p:cNvPr>
          <p:cNvSpPr txBox="1"/>
          <p:nvPr/>
        </p:nvSpPr>
        <p:spPr>
          <a:xfrm>
            <a:off x="7693631" y="633827"/>
            <a:ext cx="1201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MLT=02:00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B060A6DA-81FD-49E0-AEE5-2C8DC76FB3A7}"/>
              </a:ext>
            </a:extLst>
          </p:cNvPr>
          <p:cNvCxnSpPr>
            <a:cxnSpLocks/>
          </p:cNvCxnSpPr>
          <p:nvPr/>
        </p:nvCxnSpPr>
        <p:spPr>
          <a:xfrm>
            <a:off x="9394856" y="660059"/>
            <a:ext cx="0" cy="265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E75293F-D9AD-447D-B110-CBB8E549BFEB}"/>
              </a:ext>
            </a:extLst>
          </p:cNvPr>
          <p:cNvSpPr txBox="1"/>
          <p:nvPr/>
        </p:nvSpPr>
        <p:spPr>
          <a:xfrm>
            <a:off x="9314105" y="660059"/>
            <a:ext cx="1201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MLT=04:00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958ACA-B232-4315-BFC1-B5A274D466D9}"/>
              </a:ext>
            </a:extLst>
          </p:cNvPr>
          <p:cNvSpPr txBox="1"/>
          <p:nvPr/>
        </p:nvSpPr>
        <p:spPr>
          <a:xfrm>
            <a:off x="10288195" y="5968483"/>
            <a:ext cx="1380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Miyoshi+[2021]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14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5449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EISCAT measurements at the morning side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CA4820B-93E3-4ED1-AEED-C6B86CEBB286}"/>
              </a:ext>
            </a:extLst>
          </p:cNvPr>
          <p:cNvSpPr txBox="1"/>
          <p:nvPr/>
        </p:nvSpPr>
        <p:spPr>
          <a:xfrm>
            <a:off x="211750" y="832222"/>
            <a:ext cx="4484033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EISCAT/Riometer(KAIRA) measurements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2750208-CE77-4005-9F37-CB343B384394}"/>
              </a:ext>
            </a:extLst>
          </p:cNvPr>
          <p:cNvSpPr txBox="1"/>
          <p:nvPr/>
        </p:nvSpPr>
        <p:spPr>
          <a:xfrm>
            <a:off x="1129188" y="6044052"/>
            <a:ext cx="94389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The energy of the precipitating electrons depends on the MLT, with increase in flux 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for energies &gt; 200 keV with MLT. These higher energy EEPs were found to be coincident with the formation of patchy structure.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FFD4768-1419-4999-A601-477CD59DD985}"/>
              </a:ext>
            </a:extLst>
          </p:cNvPr>
          <p:cNvSpPr txBox="1"/>
          <p:nvPr/>
        </p:nvSpPr>
        <p:spPr>
          <a:xfrm>
            <a:off x="4807173" y="888273"/>
            <a:ext cx="1201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MLT=02:00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E75293F-D9AD-447D-B110-CBB8E549BFEB}"/>
              </a:ext>
            </a:extLst>
          </p:cNvPr>
          <p:cNvSpPr txBox="1"/>
          <p:nvPr/>
        </p:nvSpPr>
        <p:spPr>
          <a:xfrm>
            <a:off x="6120299" y="888273"/>
            <a:ext cx="1201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MLT=06:00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BDCBE91-B2A4-4D5C-812B-6CB38EA7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15" y="1225064"/>
            <a:ext cx="8388675" cy="48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310CA848-EF5B-4859-935B-5C0A97BE9550}"/>
              </a:ext>
            </a:extLst>
          </p:cNvPr>
          <p:cNvCxnSpPr>
            <a:cxnSpLocks/>
          </p:cNvCxnSpPr>
          <p:nvPr/>
        </p:nvCxnSpPr>
        <p:spPr>
          <a:xfrm>
            <a:off x="5452656" y="1170776"/>
            <a:ext cx="0" cy="265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B060A6DA-81FD-49E0-AEE5-2C8DC76FB3A7}"/>
              </a:ext>
            </a:extLst>
          </p:cNvPr>
          <p:cNvCxnSpPr>
            <a:cxnSpLocks/>
          </p:cNvCxnSpPr>
          <p:nvPr/>
        </p:nvCxnSpPr>
        <p:spPr>
          <a:xfrm>
            <a:off x="6643492" y="1140554"/>
            <a:ext cx="0" cy="2654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C958ACA-B232-4315-BFC1-B5A274D466D9}"/>
              </a:ext>
            </a:extLst>
          </p:cNvPr>
          <p:cNvSpPr txBox="1"/>
          <p:nvPr/>
        </p:nvSpPr>
        <p:spPr>
          <a:xfrm>
            <a:off x="9890619" y="5698086"/>
            <a:ext cx="13551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Oyama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+[2017]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9730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Simultaneous measurements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371EF1-192E-42C4-93FE-5E631E616442}"/>
              </a:ext>
            </a:extLst>
          </p:cNvPr>
          <p:cNvSpPr txBox="1"/>
          <p:nvPr/>
        </p:nvSpPr>
        <p:spPr>
          <a:xfrm>
            <a:off x="281048" y="854288"/>
            <a:ext cx="4188006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THEMIS/GBO and SAMPEX (</a:t>
            </a:r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MLT = 4.5</a:t>
            </a:r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587B71C-0963-4F60-9401-011E03E76FDD}"/>
              </a:ext>
            </a:extLst>
          </p:cNvPr>
          <p:cNvSpPr txBox="1"/>
          <p:nvPr/>
        </p:nvSpPr>
        <p:spPr>
          <a:xfrm>
            <a:off x="6267806" y="5425610"/>
            <a:ext cx="9833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Simultaneous precipitations of PsA electrons and relativistic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   electron microbursts.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CD59609-99E0-40D1-92A4-F1A1B5A57EB2}"/>
              </a:ext>
            </a:extLst>
          </p:cNvPr>
          <p:cNvSpPr txBox="1"/>
          <p:nvPr/>
        </p:nvSpPr>
        <p:spPr>
          <a:xfrm>
            <a:off x="10288195" y="6310517"/>
            <a:ext cx="1436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Shumko</a:t>
            </a:r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+[2021]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122" name="Picture 2" descr="image">
            <a:extLst>
              <a:ext uri="{FF2B5EF4-FFF2-40B4-BE49-F238E27FC236}">
                <a16:creationId xmlns:a16="http://schemas.microsoft.com/office/drawing/2014/main" id="{14CA4653-27C6-4780-9539-4FF8D4EA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8" y="1402975"/>
            <a:ext cx="5643148" cy="509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089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375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Simultaneous measurements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098" name="Picture 2" descr="image">
            <a:extLst>
              <a:ext uri="{FF2B5EF4-FFF2-40B4-BE49-F238E27FC236}">
                <a16:creationId xmlns:a16="http://schemas.microsoft.com/office/drawing/2014/main" id="{20DB451E-4B12-418B-8667-2B05176B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10" y="1526796"/>
            <a:ext cx="4842233" cy="31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">
            <a:extLst>
              <a:ext uri="{FF2B5EF4-FFF2-40B4-BE49-F238E27FC236}">
                <a16:creationId xmlns:a16="http://schemas.microsoft.com/office/drawing/2014/main" id="{F54BC168-B988-4B6E-9C35-2018FFCBC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7" y="1233182"/>
            <a:ext cx="3533825" cy="50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8371EF1-192E-42C4-93FE-5E631E616442}"/>
              </a:ext>
            </a:extLst>
          </p:cNvPr>
          <p:cNvSpPr txBox="1"/>
          <p:nvPr/>
        </p:nvSpPr>
        <p:spPr>
          <a:xfrm>
            <a:off x="281048" y="854288"/>
            <a:ext cx="4721549" cy="3385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EMCCD observations and Firebird (</a:t>
            </a:r>
            <a:r>
              <a:rPr kumimoji="1" lang="en-US" altLang="ja-JP" sz="1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MLT=3.4</a:t>
            </a:r>
            <a:r>
              <a:rPr kumimoji="1"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左中かっこ 1">
            <a:extLst>
              <a:ext uri="{FF2B5EF4-FFF2-40B4-BE49-F238E27FC236}">
                <a16:creationId xmlns:a16="http://schemas.microsoft.com/office/drawing/2014/main" id="{247F388E-1EED-403D-BD6A-420471418CD7}"/>
              </a:ext>
            </a:extLst>
          </p:cNvPr>
          <p:cNvSpPr/>
          <p:nvPr/>
        </p:nvSpPr>
        <p:spPr>
          <a:xfrm>
            <a:off x="5763237" y="1761688"/>
            <a:ext cx="332763" cy="10402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左中かっこ 21">
            <a:extLst>
              <a:ext uri="{FF2B5EF4-FFF2-40B4-BE49-F238E27FC236}">
                <a16:creationId xmlns:a16="http://schemas.microsoft.com/office/drawing/2014/main" id="{F4E7E1F2-2A4A-4F2F-A15B-727807417499}"/>
              </a:ext>
            </a:extLst>
          </p:cNvPr>
          <p:cNvSpPr/>
          <p:nvPr/>
        </p:nvSpPr>
        <p:spPr>
          <a:xfrm>
            <a:off x="5763237" y="3015844"/>
            <a:ext cx="332763" cy="9353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FB40F3-5ED3-443B-8D01-68FE18470DFA}"/>
              </a:ext>
            </a:extLst>
          </p:cNvPr>
          <p:cNvSpPr txBox="1"/>
          <p:nvPr/>
        </p:nvSpPr>
        <p:spPr>
          <a:xfrm>
            <a:off x="4787592" y="2066361"/>
            <a:ext cx="1438214" cy="43088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Sub MeV electron </a:t>
            </a:r>
          </a:p>
          <a:p>
            <a:r>
              <a:rPr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(Firebird)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6C12AD8-765C-46BE-B3C6-47DC5EEB17BC}"/>
              </a:ext>
            </a:extLst>
          </p:cNvPr>
          <p:cNvSpPr txBox="1"/>
          <p:nvPr/>
        </p:nvSpPr>
        <p:spPr>
          <a:xfrm>
            <a:off x="4787592" y="3213556"/>
            <a:ext cx="1438214" cy="6001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PsA</a:t>
            </a:r>
            <a:r>
              <a:rPr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</a:p>
          <a:p>
            <a:pPr algn="ctr"/>
            <a:r>
              <a:rPr kumimoji="1" lang="en-US" altLang="ja-JP" sz="1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(EMCCD at Ground)</a:t>
            </a:r>
            <a:endParaRPr kumimoji="1" lang="ja-JP" altLang="en-US" sz="1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587B71C-0963-4F60-9401-011E03E76FDD}"/>
              </a:ext>
            </a:extLst>
          </p:cNvPr>
          <p:cNvSpPr txBox="1"/>
          <p:nvPr/>
        </p:nvSpPr>
        <p:spPr>
          <a:xfrm>
            <a:off x="5545848" y="5096884"/>
            <a:ext cx="9833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Simultaneous precipitations of PsA electrons and relativistic</a:t>
            </a: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    electron microbursts.</a:t>
            </a:r>
          </a:p>
          <a:p>
            <a:endParaRPr kumimoji="1"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- Inverse dispersion is detected, as predicted by the theory.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CD59609-99E0-40D1-92A4-F1A1B5A57EB2}"/>
              </a:ext>
            </a:extLst>
          </p:cNvPr>
          <p:cNvSpPr txBox="1"/>
          <p:nvPr/>
        </p:nvSpPr>
        <p:spPr>
          <a:xfrm>
            <a:off x="10288195" y="6310517"/>
            <a:ext cx="1623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Kawamura+[2021]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C77B2F6-2B21-430F-BCBA-C4028B219A31}"/>
              </a:ext>
            </a:extLst>
          </p:cNvPr>
          <p:cNvCxnSpPr/>
          <p:nvPr/>
        </p:nvCxnSpPr>
        <p:spPr>
          <a:xfrm flipH="1">
            <a:off x="8773064" y="1233182"/>
            <a:ext cx="966159" cy="6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9B8CCB-D568-4674-BD81-1A2A1E92F120}"/>
              </a:ext>
            </a:extLst>
          </p:cNvPr>
          <p:cNvSpPr txBox="1"/>
          <p:nvPr/>
        </p:nvSpPr>
        <p:spPr>
          <a:xfrm>
            <a:off x="8773064" y="1059370"/>
            <a:ext cx="220605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Theoretical energy dispersion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8057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24EE949-B6AD-49DD-A339-C14D699B4A09}"/>
              </a:ext>
            </a:extLst>
          </p:cNvPr>
          <p:cNvCxnSpPr/>
          <p:nvPr/>
        </p:nvCxnSpPr>
        <p:spPr>
          <a:xfrm>
            <a:off x="671119" y="738231"/>
            <a:ext cx="10997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20EA10-5417-4493-8A82-DC9B75FAD764}"/>
              </a:ext>
            </a:extLst>
          </p:cNvPr>
          <p:cNvSpPr txBox="1"/>
          <p:nvPr/>
        </p:nvSpPr>
        <p:spPr>
          <a:xfrm>
            <a:off x="671119" y="444616"/>
            <a:ext cx="430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Draft: </a:t>
            </a:r>
            <a:r>
              <a:rPr kumimoji="1"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Possible Launch Conditions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F83A76-B05C-47DA-97BA-D59877B39B7D}"/>
              </a:ext>
            </a:extLst>
          </p:cNvPr>
          <p:cNvSpPr txBox="1"/>
          <p:nvPr/>
        </p:nvSpPr>
        <p:spPr>
          <a:xfrm>
            <a:off x="789214" y="919784"/>
            <a:ext cx="106135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[Following three conditions should be satisfied]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Geomagnetic Conditions: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substorm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recovery phase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20-30 min after aurora breakup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PsA: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detection of main pulsations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internal modulations are detected above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Venetie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PFISR: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 low-altitudes ionization of PFISR</a:t>
            </a:r>
          </a:p>
          <a:p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b="1" dirty="0">
                <a:solidFill>
                  <a:srgbClr val="0000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[Additional Conditions]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PsA: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Patchy type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 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MLT: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post-midnight (LTs for possible AIC measurements)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Riometer:</a:t>
            </a: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significant absorption of CNA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  ・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VLF at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Gakona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      supports: activity of VLF at </a:t>
            </a:r>
            <a:r>
              <a:rPr lang="en-US" altLang="ja-JP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Gakona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(real time monitoring is possible?)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0298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537</Words>
  <Application>Microsoft Macintosh PowerPoint</Application>
  <PresentationFormat>Widescreen</PresentationFormat>
  <Paragraphs>97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Meiryo UI</vt:lpstr>
      <vt:lpstr>游ゴシック</vt:lpstr>
      <vt:lpstr>游ゴシック Light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 of solar illumination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Miyoshi Yoshizumi</dc:creator>
  <cp:lastModifiedBy>Hosokawa Keisuke</cp:lastModifiedBy>
  <cp:revision>8</cp:revision>
  <dcterms:created xsi:type="dcterms:W3CDTF">2021-10-22T14:53:57Z</dcterms:created>
  <dcterms:modified xsi:type="dcterms:W3CDTF">2021-10-25T12:10:56Z</dcterms:modified>
</cp:coreProperties>
</file>