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6BA"/>
    <a:srgbClr val="FF8389"/>
    <a:srgbClr val="FF5D5F"/>
    <a:srgbClr val="FF3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512" autoAdjust="0"/>
  </p:normalViewPr>
  <p:slideViewPr>
    <p:cSldViewPr snapToGrid="0" snapToObjects="1">
      <p:cViewPr varScale="1">
        <p:scale>
          <a:sx n="180" d="100"/>
          <a:sy n="180" d="100"/>
        </p:scale>
        <p:origin x="-2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EF7-9D24-1043-B5B4-CB86944CE9F2}" type="datetimeFigureOut">
              <a:rPr kumimoji="1" lang="ja-JP" altLang="en-US" smtClean="0"/>
              <a:t>2015/02/17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02F5-587D-CE4A-AB7B-E41D9305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279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EF7-9D24-1043-B5B4-CB86944CE9F2}" type="datetimeFigureOut">
              <a:rPr kumimoji="1" lang="ja-JP" altLang="en-US" smtClean="0"/>
              <a:t>2015/02/17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02F5-587D-CE4A-AB7B-E41D9305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77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EF7-9D24-1043-B5B4-CB86944CE9F2}" type="datetimeFigureOut">
              <a:rPr kumimoji="1" lang="ja-JP" altLang="en-US" smtClean="0"/>
              <a:t>2015/02/17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02F5-587D-CE4A-AB7B-E41D9305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763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EF7-9D24-1043-B5B4-CB86944CE9F2}" type="datetimeFigureOut">
              <a:rPr kumimoji="1" lang="ja-JP" altLang="en-US" smtClean="0"/>
              <a:t>2015/02/17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02F5-587D-CE4A-AB7B-E41D9305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03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EF7-9D24-1043-B5B4-CB86944CE9F2}" type="datetimeFigureOut">
              <a:rPr kumimoji="1" lang="ja-JP" altLang="en-US" smtClean="0"/>
              <a:t>2015/02/17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02F5-587D-CE4A-AB7B-E41D9305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54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EF7-9D24-1043-B5B4-CB86944CE9F2}" type="datetimeFigureOut">
              <a:rPr kumimoji="1" lang="ja-JP" altLang="en-US" smtClean="0"/>
              <a:t>2015/02/17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02F5-587D-CE4A-AB7B-E41D9305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4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EF7-9D24-1043-B5B4-CB86944CE9F2}" type="datetimeFigureOut">
              <a:rPr kumimoji="1" lang="ja-JP" altLang="en-US" smtClean="0"/>
              <a:t>2015/02/17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02F5-587D-CE4A-AB7B-E41D9305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670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EF7-9D24-1043-B5B4-CB86944CE9F2}" type="datetimeFigureOut">
              <a:rPr kumimoji="1" lang="ja-JP" altLang="en-US" smtClean="0"/>
              <a:t>2015/02/17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02F5-587D-CE4A-AB7B-E41D9305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30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EF7-9D24-1043-B5B4-CB86944CE9F2}" type="datetimeFigureOut">
              <a:rPr kumimoji="1" lang="ja-JP" altLang="en-US" smtClean="0"/>
              <a:t>2015/02/17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02F5-587D-CE4A-AB7B-E41D9305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432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EF7-9D24-1043-B5B4-CB86944CE9F2}" type="datetimeFigureOut">
              <a:rPr kumimoji="1" lang="ja-JP" altLang="en-US" smtClean="0"/>
              <a:t>2015/02/17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02F5-587D-CE4A-AB7B-E41D9305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55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EF7-9D24-1043-B5B4-CB86944CE9F2}" type="datetimeFigureOut">
              <a:rPr kumimoji="1" lang="ja-JP" altLang="en-US" smtClean="0"/>
              <a:t>2015/02/17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02F5-587D-CE4A-AB7B-E41D9305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49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96EF7-9D24-1043-B5B4-CB86944CE9F2}" type="datetimeFigureOut">
              <a:rPr kumimoji="1" lang="ja-JP" altLang="en-US" smtClean="0"/>
              <a:t>2015/02/17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C02F5-587D-CE4A-AB7B-E41D9305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61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2" name="直線コネクタ 141"/>
          <p:cNvCxnSpPr/>
          <p:nvPr/>
        </p:nvCxnSpPr>
        <p:spPr>
          <a:xfrm flipH="1" flipV="1">
            <a:off x="1907633" y="6089782"/>
            <a:ext cx="4239282" cy="15112"/>
          </a:xfrm>
          <a:prstGeom prst="line">
            <a:avLst/>
          </a:prstGeom>
          <a:ln>
            <a:solidFill>
              <a:srgbClr val="F796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アーチ 55"/>
          <p:cNvSpPr/>
          <p:nvPr/>
        </p:nvSpPr>
        <p:spPr>
          <a:xfrm rot="10800000">
            <a:off x="5180197" y="-5190124"/>
            <a:ext cx="532656" cy="9993247"/>
          </a:xfrm>
          <a:prstGeom prst="blockArc">
            <a:avLst>
              <a:gd name="adj1" fmla="val 10816975"/>
              <a:gd name="adj2" fmla="val 21575641"/>
              <a:gd name="adj3" fmla="val 317"/>
            </a:avLst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7" name="アーチ 56"/>
          <p:cNvSpPr/>
          <p:nvPr/>
        </p:nvSpPr>
        <p:spPr>
          <a:xfrm rot="10800000">
            <a:off x="5295080" y="-4703392"/>
            <a:ext cx="309523" cy="9057805"/>
          </a:xfrm>
          <a:prstGeom prst="blockArc">
            <a:avLst>
              <a:gd name="adj1" fmla="val 10816975"/>
              <a:gd name="adj2" fmla="val 3"/>
              <a:gd name="adj3" fmla="val 318"/>
            </a:avLst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8" name="アーチ 57"/>
          <p:cNvSpPr/>
          <p:nvPr/>
        </p:nvSpPr>
        <p:spPr>
          <a:xfrm rot="10800000">
            <a:off x="5382096" y="-743308"/>
            <a:ext cx="125508" cy="4657102"/>
          </a:xfrm>
          <a:prstGeom prst="blockArc">
            <a:avLst>
              <a:gd name="adj1" fmla="val 119207"/>
              <a:gd name="adj2" fmla="val 3"/>
              <a:gd name="adj3" fmla="val 318"/>
            </a:avLst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4" name="アーチ 83"/>
          <p:cNvSpPr/>
          <p:nvPr/>
        </p:nvSpPr>
        <p:spPr>
          <a:xfrm rot="10800000">
            <a:off x="5884913" y="-5174684"/>
            <a:ext cx="532656" cy="9993247"/>
          </a:xfrm>
          <a:prstGeom prst="blockArc">
            <a:avLst>
              <a:gd name="adj1" fmla="val 10816975"/>
              <a:gd name="adj2" fmla="val 21575641"/>
              <a:gd name="adj3" fmla="val 317"/>
            </a:avLst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5" name="アーチ 84"/>
          <p:cNvSpPr/>
          <p:nvPr/>
        </p:nvSpPr>
        <p:spPr>
          <a:xfrm rot="10800000">
            <a:off x="5991106" y="-4687952"/>
            <a:ext cx="309523" cy="9057805"/>
          </a:xfrm>
          <a:prstGeom prst="blockArc">
            <a:avLst>
              <a:gd name="adj1" fmla="val 10816975"/>
              <a:gd name="adj2" fmla="val 3"/>
              <a:gd name="adj3" fmla="val 318"/>
            </a:avLst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6" name="アーチ 85"/>
          <p:cNvSpPr/>
          <p:nvPr/>
        </p:nvSpPr>
        <p:spPr>
          <a:xfrm rot="10800000">
            <a:off x="6084161" y="-712442"/>
            <a:ext cx="125508" cy="4657102"/>
          </a:xfrm>
          <a:prstGeom prst="blockArc">
            <a:avLst>
              <a:gd name="adj1" fmla="val 119207"/>
              <a:gd name="adj2" fmla="val 3"/>
              <a:gd name="adj3" fmla="val 318"/>
            </a:avLst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7" name="アーチ 86"/>
          <p:cNvSpPr/>
          <p:nvPr/>
        </p:nvSpPr>
        <p:spPr>
          <a:xfrm rot="10800000">
            <a:off x="1641305" y="-5174912"/>
            <a:ext cx="532656" cy="9993247"/>
          </a:xfrm>
          <a:prstGeom prst="blockArc">
            <a:avLst>
              <a:gd name="adj1" fmla="val 10816975"/>
              <a:gd name="adj2" fmla="val 21575641"/>
              <a:gd name="adj3" fmla="val 317"/>
            </a:avLst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8" name="アーチ 87"/>
          <p:cNvSpPr/>
          <p:nvPr/>
        </p:nvSpPr>
        <p:spPr>
          <a:xfrm rot="10800000">
            <a:off x="1756066" y="-4688180"/>
            <a:ext cx="309523" cy="9057805"/>
          </a:xfrm>
          <a:prstGeom prst="blockArc">
            <a:avLst>
              <a:gd name="adj1" fmla="val 10816975"/>
              <a:gd name="adj2" fmla="val 3"/>
              <a:gd name="adj3" fmla="val 318"/>
            </a:avLst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9" name="アーチ 88"/>
          <p:cNvSpPr/>
          <p:nvPr/>
        </p:nvSpPr>
        <p:spPr>
          <a:xfrm rot="10800000">
            <a:off x="1853117" y="-728096"/>
            <a:ext cx="125508" cy="4657102"/>
          </a:xfrm>
          <a:prstGeom prst="blockArc">
            <a:avLst>
              <a:gd name="adj1" fmla="val 119207"/>
              <a:gd name="adj2" fmla="val 3"/>
              <a:gd name="adj3" fmla="val 318"/>
            </a:avLst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0" name="アーチ 89"/>
          <p:cNvSpPr/>
          <p:nvPr/>
        </p:nvSpPr>
        <p:spPr>
          <a:xfrm rot="10800000">
            <a:off x="2426341" y="-5174684"/>
            <a:ext cx="532656" cy="9993247"/>
          </a:xfrm>
          <a:prstGeom prst="blockArc">
            <a:avLst>
              <a:gd name="adj1" fmla="val 10816975"/>
              <a:gd name="adj2" fmla="val 21575641"/>
              <a:gd name="adj3" fmla="val 317"/>
            </a:avLst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1" name="アーチ 90"/>
          <p:cNvSpPr/>
          <p:nvPr/>
        </p:nvSpPr>
        <p:spPr>
          <a:xfrm rot="10800000">
            <a:off x="2539862" y="-4705532"/>
            <a:ext cx="309523" cy="9057805"/>
          </a:xfrm>
          <a:prstGeom prst="blockArc">
            <a:avLst>
              <a:gd name="adj1" fmla="val 10816975"/>
              <a:gd name="adj2" fmla="val 3"/>
              <a:gd name="adj3" fmla="val 318"/>
            </a:avLst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2" name="アーチ 91"/>
          <p:cNvSpPr/>
          <p:nvPr/>
        </p:nvSpPr>
        <p:spPr>
          <a:xfrm rot="10800000">
            <a:off x="2636913" y="-745448"/>
            <a:ext cx="125508" cy="4657102"/>
          </a:xfrm>
          <a:prstGeom prst="blockArc">
            <a:avLst>
              <a:gd name="adj1" fmla="val 119207"/>
              <a:gd name="adj2" fmla="val 3"/>
              <a:gd name="adj3" fmla="val 318"/>
            </a:avLst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5" name="円弧 74"/>
          <p:cNvSpPr/>
          <p:nvPr/>
        </p:nvSpPr>
        <p:spPr>
          <a:xfrm rot="2100663">
            <a:off x="3043251" y="6416886"/>
            <a:ext cx="2599500" cy="1238364"/>
          </a:xfrm>
          <a:prstGeom prst="arc">
            <a:avLst>
              <a:gd name="adj1" fmla="val 15271128"/>
              <a:gd name="adj2" fmla="val 15438866"/>
            </a:avLst>
          </a:prstGeom>
          <a:noFill/>
          <a:ln w="76200" cmpd="sng">
            <a:solidFill>
              <a:srgbClr val="FF5D5F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円弧 75"/>
          <p:cNvSpPr/>
          <p:nvPr/>
        </p:nvSpPr>
        <p:spPr>
          <a:xfrm rot="2100663">
            <a:off x="3083011" y="6457053"/>
            <a:ext cx="2599500" cy="1238364"/>
          </a:xfrm>
          <a:prstGeom prst="arc">
            <a:avLst>
              <a:gd name="adj1" fmla="val 15271128"/>
              <a:gd name="adj2" fmla="val 15438866"/>
            </a:avLst>
          </a:prstGeom>
          <a:noFill/>
          <a:ln w="76200" cmpd="sng">
            <a:solidFill>
              <a:srgbClr val="FF8389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9" name="直線コネクタ 78"/>
          <p:cNvCxnSpPr/>
          <p:nvPr/>
        </p:nvCxnSpPr>
        <p:spPr>
          <a:xfrm>
            <a:off x="7501958" y="816122"/>
            <a:ext cx="752890" cy="72249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/>
          <p:cNvCxnSpPr/>
          <p:nvPr/>
        </p:nvCxnSpPr>
        <p:spPr>
          <a:xfrm flipH="1">
            <a:off x="7334649" y="1059489"/>
            <a:ext cx="1041879" cy="25097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アーチ 3"/>
          <p:cNvSpPr/>
          <p:nvPr/>
        </p:nvSpPr>
        <p:spPr>
          <a:xfrm rot="10800000">
            <a:off x="2965927" y="-4821705"/>
            <a:ext cx="2159806" cy="9993247"/>
          </a:xfrm>
          <a:prstGeom prst="blockArc">
            <a:avLst>
              <a:gd name="adj1" fmla="val 10205783"/>
              <a:gd name="adj2" fmla="val 542510"/>
              <a:gd name="adj3" fmla="val 0"/>
            </a:avLst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アーチ 4"/>
          <p:cNvSpPr/>
          <p:nvPr/>
        </p:nvSpPr>
        <p:spPr>
          <a:xfrm rot="10800000">
            <a:off x="3292939" y="-4022868"/>
            <a:ext cx="1513385" cy="8426285"/>
          </a:xfrm>
          <a:prstGeom prst="blockArc">
            <a:avLst>
              <a:gd name="adj1" fmla="val 9906321"/>
              <a:gd name="adj2" fmla="val 854909"/>
              <a:gd name="adj3" fmla="val 200"/>
            </a:avLst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アーチ 5"/>
          <p:cNvSpPr/>
          <p:nvPr/>
        </p:nvSpPr>
        <p:spPr>
          <a:xfrm rot="10800000">
            <a:off x="3148444" y="-4388208"/>
            <a:ext cx="1802373" cy="9164280"/>
          </a:xfrm>
          <a:prstGeom prst="blockArc">
            <a:avLst>
              <a:gd name="adj1" fmla="val 9957900"/>
              <a:gd name="adj2" fmla="val 728430"/>
              <a:gd name="adj3" fmla="val 0"/>
            </a:avLst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アーチ 6"/>
          <p:cNvSpPr/>
          <p:nvPr/>
        </p:nvSpPr>
        <p:spPr>
          <a:xfrm rot="10800000">
            <a:off x="3483062" y="-3658114"/>
            <a:ext cx="1125533" cy="7673663"/>
          </a:xfrm>
          <a:prstGeom prst="blockArc">
            <a:avLst>
              <a:gd name="adj1" fmla="val 9720754"/>
              <a:gd name="adj2" fmla="val 974573"/>
              <a:gd name="adj3" fmla="val 0"/>
            </a:avLst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 flipV="1">
            <a:off x="0" y="1188779"/>
            <a:ext cx="9144000" cy="30420"/>
          </a:xfrm>
          <a:prstGeom prst="line">
            <a:avLst/>
          </a:prstGeom>
          <a:ln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アーチ 22"/>
          <p:cNvSpPr/>
          <p:nvPr/>
        </p:nvSpPr>
        <p:spPr>
          <a:xfrm>
            <a:off x="1254817" y="6133082"/>
            <a:ext cx="5627661" cy="4471865"/>
          </a:xfrm>
          <a:prstGeom prst="blockArc">
            <a:avLst>
              <a:gd name="adj1" fmla="val 13018623"/>
              <a:gd name="adj2" fmla="val 19388663"/>
              <a:gd name="adj3" fmla="val 0"/>
            </a:avLst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" name="円柱 28"/>
          <p:cNvSpPr/>
          <p:nvPr/>
        </p:nvSpPr>
        <p:spPr>
          <a:xfrm rot="1100536">
            <a:off x="7608427" y="1002451"/>
            <a:ext cx="524742" cy="372655"/>
          </a:xfrm>
          <a:prstGeom prst="can">
            <a:avLst/>
          </a:prstGeom>
          <a:solidFill>
            <a:srgbClr val="000090"/>
          </a:solidFill>
          <a:ln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" name="直線コネクタ 30"/>
          <p:cNvCxnSpPr/>
          <p:nvPr/>
        </p:nvCxnSpPr>
        <p:spPr>
          <a:xfrm>
            <a:off x="4025423" y="68722"/>
            <a:ext cx="0" cy="6007841"/>
          </a:xfrm>
          <a:prstGeom prst="line">
            <a:avLst/>
          </a:prstGeom>
          <a:ln>
            <a:solidFill>
              <a:srgbClr val="F79646"/>
            </a:solidFill>
            <a:head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上矢印 34"/>
          <p:cNvSpPr/>
          <p:nvPr/>
        </p:nvSpPr>
        <p:spPr>
          <a:xfrm>
            <a:off x="3768406" y="3825422"/>
            <a:ext cx="121372" cy="623628"/>
          </a:xfrm>
          <a:prstGeom prst="upArrow">
            <a:avLst>
              <a:gd name="adj1" fmla="val 50000"/>
              <a:gd name="adj2" fmla="val 88760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上矢印 36"/>
          <p:cNvSpPr/>
          <p:nvPr/>
        </p:nvSpPr>
        <p:spPr>
          <a:xfrm>
            <a:off x="3224796" y="992481"/>
            <a:ext cx="121372" cy="623628"/>
          </a:xfrm>
          <a:prstGeom prst="upArrow">
            <a:avLst>
              <a:gd name="adj1" fmla="val 50000"/>
              <a:gd name="adj2" fmla="val 88760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上矢印 37"/>
          <p:cNvSpPr/>
          <p:nvPr/>
        </p:nvSpPr>
        <p:spPr>
          <a:xfrm>
            <a:off x="4768295" y="992481"/>
            <a:ext cx="121372" cy="623628"/>
          </a:xfrm>
          <a:prstGeom prst="upArrow">
            <a:avLst>
              <a:gd name="adj1" fmla="val 50000"/>
              <a:gd name="adj2" fmla="val 88760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095209" y="1419498"/>
            <a:ext cx="395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latin typeface="ヒラギノ角ゴ ProN W3"/>
                <a:ea typeface="ヒラギノ角ゴ ProN W3"/>
                <a:cs typeface="ヒラギノ角ゴ ProN W3"/>
              </a:rPr>
              <a:t>E</a:t>
            </a:r>
            <a:endParaRPr kumimoji="1" lang="ja-JP" altLang="en-US" sz="2400" b="1" dirty="0"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595649" y="2297319"/>
            <a:ext cx="395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latin typeface="ヒラギノ角ゴ ProN W3"/>
                <a:ea typeface="ヒラギノ角ゴ ProN W3"/>
                <a:cs typeface="ヒラギノ角ゴ ProN W3"/>
              </a:rPr>
              <a:t>E</a:t>
            </a:r>
            <a:endParaRPr kumimoji="1" lang="ja-JP" altLang="en-US" sz="2400" b="1" dirty="0"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982467" y="2297742"/>
            <a:ext cx="395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latin typeface="ヒラギノ角ゴ ProN W3"/>
                <a:ea typeface="ヒラギノ角ゴ ProN W3"/>
                <a:cs typeface="ヒラギノ角ゴ ProN W3"/>
              </a:rPr>
              <a:t>E</a:t>
            </a:r>
            <a:endParaRPr kumimoji="1" lang="ja-JP" altLang="en-US" sz="2400" b="1" dirty="0"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722055" y="2297090"/>
            <a:ext cx="395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latin typeface="ヒラギノ角ゴ ProN W3"/>
                <a:ea typeface="ヒラギノ角ゴ ProN W3"/>
                <a:cs typeface="ヒラギノ角ゴ ProN W3"/>
              </a:rPr>
              <a:t>E</a:t>
            </a:r>
            <a:endParaRPr kumimoji="1" lang="ja-JP" altLang="en-US" sz="2400" b="1" dirty="0"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132820" y="2296667"/>
            <a:ext cx="395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latin typeface="ヒラギノ角ゴ ProN W3"/>
                <a:ea typeface="ヒラギノ角ゴ ProN W3"/>
                <a:cs typeface="ヒラギノ角ゴ ProN W3"/>
              </a:rPr>
              <a:t>E</a:t>
            </a:r>
            <a:endParaRPr kumimoji="1" lang="ja-JP" altLang="en-US" sz="2400" b="1" dirty="0"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608595" y="1419498"/>
            <a:ext cx="395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latin typeface="ヒラギノ角ゴ ProN W3"/>
                <a:ea typeface="ヒラギノ角ゴ ProN W3"/>
                <a:cs typeface="ヒラギノ角ゴ ProN W3"/>
              </a:rPr>
              <a:t>E</a:t>
            </a:r>
            <a:endParaRPr kumimoji="1" lang="ja-JP" altLang="en-US" sz="2400" b="1" dirty="0">
              <a:latin typeface="ヒラギノ角ゴ ProN W3"/>
              <a:ea typeface="ヒラギノ角ゴ ProN W3"/>
              <a:cs typeface="ヒラギノ角ゴ ProN W3"/>
            </a:endParaRPr>
          </a:p>
        </p:txBody>
      </p:sp>
      <p:cxnSp>
        <p:nvCxnSpPr>
          <p:cNvPr id="52" name="直線矢印コネクタ 51"/>
          <p:cNvCxnSpPr/>
          <p:nvPr/>
        </p:nvCxnSpPr>
        <p:spPr>
          <a:xfrm flipV="1">
            <a:off x="3680795" y="6198249"/>
            <a:ext cx="479112" cy="381109"/>
          </a:xfrm>
          <a:prstGeom prst="straightConnector1">
            <a:avLst/>
          </a:prstGeom>
          <a:ln w="3175" cmpd="sng">
            <a:solidFill>
              <a:srgbClr val="FF0000"/>
            </a:solidFill>
            <a:tailEnd type="stealth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2418837" y="6480788"/>
            <a:ext cx="1787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ヒラギノ角ゴ ProN W3"/>
                <a:ea typeface="ヒラギノ角ゴ ProN W3"/>
                <a:cs typeface="ヒラギノ角ゴ ProN W3"/>
              </a:rPr>
              <a:t>Polar cap arc</a:t>
            </a:r>
            <a:endParaRPr kumimoji="1" lang="ja-JP" altLang="en-US" dirty="0">
              <a:solidFill>
                <a:srgbClr val="FF0000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cxnSp>
        <p:nvCxnSpPr>
          <p:cNvPr id="60" name="直線矢印コネクタ 59"/>
          <p:cNvCxnSpPr/>
          <p:nvPr/>
        </p:nvCxnSpPr>
        <p:spPr>
          <a:xfrm>
            <a:off x="7087090" y="1219199"/>
            <a:ext cx="22815" cy="5518061"/>
          </a:xfrm>
          <a:prstGeom prst="straightConnector1">
            <a:avLst/>
          </a:prstGeom>
          <a:ln w="12700" cmpd="sng">
            <a:solidFill>
              <a:srgbClr val="000000"/>
            </a:solidFill>
            <a:headEnd type="stealth"/>
            <a:tailEnd type="stealt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7172705" y="1538618"/>
            <a:ext cx="94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latin typeface="ヒラギノ角ゴ ProN W3"/>
                <a:ea typeface="ヒラギノ角ゴ ProN W3"/>
                <a:cs typeface="ヒラギノ角ゴ ProN W3"/>
              </a:rPr>
              <a:t>7.3 R</a:t>
            </a:r>
            <a:r>
              <a:rPr lang="en-US" altLang="ja-JP" baseline="-25000" dirty="0" smtClean="0">
                <a:latin typeface="ヒラギノ角ゴ ProN W3"/>
                <a:ea typeface="ヒラギノ角ゴ ProN W3"/>
                <a:cs typeface="ヒラギノ角ゴ ProN W3"/>
              </a:rPr>
              <a:t>E</a:t>
            </a:r>
            <a:endParaRPr kumimoji="1" lang="ja-JP" altLang="en-US" dirty="0">
              <a:latin typeface="ヒラギノ角ゴ ProN W3"/>
              <a:ea typeface="ヒラギノ角ゴ ProN W3"/>
              <a:cs typeface="ヒラギノ角ゴ ProN W3"/>
            </a:endParaRPr>
          </a:p>
        </p:txBody>
      </p:sp>
      <p:cxnSp>
        <p:nvCxnSpPr>
          <p:cNvPr id="62" name="直線コネクタ 61"/>
          <p:cNvCxnSpPr/>
          <p:nvPr/>
        </p:nvCxnSpPr>
        <p:spPr>
          <a:xfrm>
            <a:off x="5446526" y="212885"/>
            <a:ext cx="0" cy="5376885"/>
          </a:xfrm>
          <a:prstGeom prst="line">
            <a:avLst/>
          </a:prstGeom>
          <a:ln>
            <a:solidFill>
              <a:srgbClr val="F79646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H="1">
            <a:off x="2692669" y="212885"/>
            <a:ext cx="602" cy="5376885"/>
          </a:xfrm>
          <a:prstGeom prst="line">
            <a:avLst/>
          </a:prstGeom>
          <a:ln>
            <a:solidFill>
              <a:schemeClr val="accent6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3372949" y="3862740"/>
            <a:ext cx="395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latin typeface="ヒラギノ角ゴ ProN W3"/>
                <a:ea typeface="ヒラギノ角ゴ ProN W3"/>
                <a:cs typeface="ヒラギノ角ゴ ProN W3"/>
              </a:rPr>
              <a:t>E</a:t>
            </a:r>
            <a:endParaRPr kumimoji="1" lang="ja-JP" altLang="en-US" sz="2400" b="1" dirty="0"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97" name="上矢印 96"/>
          <p:cNvSpPr/>
          <p:nvPr/>
        </p:nvSpPr>
        <p:spPr>
          <a:xfrm rot="5400000">
            <a:off x="5575058" y="2071415"/>
            <a:ext cx="117608" cy="344919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上矢印 97"/>
          <p:cNvSpPr/>
          <p:nvPr/>
        </p:nvSpPr>
        <p:spPr>
          <a:xfrm rot="5400000">
            <a:off x="2837162" y="2071419"/>
            <a:ext cx="117608" cy="344919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上矢印 98"/>
          <p:cNvSpPr/>
          <p:nvPr/>
        </p:nvSpPr>
        <p:spPr>
          <a:xfrm rot="5400000">
            <a:off x="2418934" y="2071418"/>
            <a:ext cx="117608" cy="344919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0" name="上矢印 99"/>
          <p:cNvSpPr/>
          <p:nvPr/>
        </p:nvSpPr>
        <p:spPr>
          <a:xfrm rot="5400000">
            <a:off x="5166239" y="2071414"/>
            <a:ext cx="117608" cy="344919"/>
          </a:xfrm>
          <a:prstGeom prst="upArrow">
            <a:avLst/>
          </a:prstGeom>
          <a:solidFill>
            <a:schemeClr val="tx1"/>
          </a:solidFill>
          <a:ln w="6350" cmpd="sng">
            <a:solidFill>
              <a:schemeClr val="tx1"/>
            </a:solidFill>
          </a:ln>
          <a:effectLst/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1" name="直線コネクタ 100"/>
          <p:cNvCxnSpPr/>
          <p:nvPr/>
        </p:nvCxnSpPr>
        <p:spPr>
          <a:xfrm flipV="1">
            <a:off x="0" y="6450368"/>
            <a:ext cx="9117819" cy="30420"/>
          </a:xfrm>
          <a:prstGeom prst="line">
            <a:avLst/>
          </a:prstGeom>
          <a:ln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>
            <a:off x="7927189" y="6086897"/>
            <a:ext cx="752890" cy="72249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 flipH="1">
            <a:off x="7759880" y="6330264"/>
            <a:ext cx="1041879" cy="25097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円柱 103"/>
          <p:cNvSpPr/>
          <p:nvPr/>
        </p:nvSpPr>
        <p:spPr>
          <a:xfrm rot="1100536">
            <a:off x="8033658" y="6273226"/>
            <a:ext cx="524742" cy="372655"/>
          </a:xfrm>
          <a:prstGeom prst="can">
            <a:avLst/>
          </a:prstGeom>
          <a:solidFill>
            <a:srgbClr val="000090"/>
          </a:solidFill>
          <a:ln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上矢印 109"/>
          <p:cNvSpPr/>
          <p:nvPr/>
        </p:nvSpPr>
        <p:spPr>
          <a:xfrm>
            <a:off x="2512146" y="4260099"/>
            <a:ext cx="121372" cy="623628"/>
          </a:xfrm>
          <a:prstGeom prst="upArrow">
            <a:avLst>
              <a:gd name="adj1" fmla="val 50000"/>
              <a:gd name="adj2" fmla="val 88760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上矢印 110"/>
          <p:cNvSpPr/>
          <p:nvPr/>
        </p:nvSpPr>
        <p:spPr>
          <a:xfrm>
            <a:off x="5520463" y="4245365"/>
            <a:ext cx="121372" cy="623628"/>
          </a:xfrm>
          <a:prstGeom prst="upArrow">
            <a:avLst>
              <a:gd name="adj1" fmla="val 50000"/>
              <a:gd name="adj2" fmla="val 88760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152124" y="3862740"/>
            <a:ext cx="395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latin typeface="ヒラギノ角ゴ ProN W3"/>
                <a:ea typeface="ヒラギノ角ゴ ProN W3"/>
                <a:cs typeface="ヒラギノ角ゴ ProN W3"/>
              </a:rPr>
              <a:t>E</a:t>
            </a:r>
            <a:endParaRPr kumimoji="1" lang="ja-JP" altLang="en-US" sz="2400" b="1" dirty="0"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5581149" y="3862740"/>
            <a:ext cx="395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latin typeface="ヒラギノ角ゴ ProN W3"/>
                <a:ea typeface="ヒラギノ角ゴ ProN W3"/>
                <a:cs typeface="ヒラギノ角ゴ ProN W3"/>
              </a:rPr>
              <a:t>E</a:t>
            </a:r>
            <a:endParaRPr kumimoji="1" lang="ja-JP" altLang="en-US" sz="2400" b="1" dirty="0">
              <a:latin typeface="ヒラギノ角ゴ ProN W3"/>
              <a:ea typeface="ヒラギノ角ゴ ProN W3"/>
              <a:cs typeface="ヒラギノ角ゴ ProN W3"/>
            </a:endParaRPr>
          </a:p>
        </p:txBody>
      </p:sp>
      <p:cxnSp>
        <p:nvCxnSpPr>
          <p:cNvPr id="119" name="直線コネクタ 118"/>
          <p:cNvCxnSpPr/>
          <p:nvPr/>
        </p:nvCxnSpPr>
        <p:spPr>
          <a:xfrm flipV="1">
            <a:off x="2305279" y="6086897"/>
            <a:ext cx="710001" cy="6456"/>
          </a:xfrm>
          <a:prstGeom prst="line">
            <a:avLst/>
          </a:prstGeom>
          <a:ln>
            <a:solidFill>
              <a:srgbClr val="F79646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円弧 49"/>
          <p:cNvSpPr/>
          <p:nvPr/>
        </p:nvSpPr>
        <p:spPr>
          <a:xfrm rot="1907723">
            <a:off x="2395556" y="6053746"/>
            <a:ext cx="2867071" cy="1270069"/>
          </a:xfrm>
          <a:prstGeom prst="arc">
            <a:avLst>
              <a:gd name="adj1" fmla="val 13581235"/>
              <a:gd name="adj2" fmla="val 18003196"/>
            </a:avLst>
          </a:prstGeom>
          <a:noFill/>
          <a:ln w="762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3" name="直線コネクタ 122"/>
          <p:cNvCxnSpPr/>
          <p:nvPr/>
        </p:nvCxnSpPr>
        <p:spPr>
          <a:xfrm flipH="1" flipV="1">
            <a:off x="5125733" y="6093353"/>
            <a:ext cx="1021182" cy="11542"/>
          </a:xfrm>
          <a:prstGeom prst="line">
            <a:avLst/>
          </a:prstGeom>
          <a:ln>
            <a:solidFill>
              <a:srgbClr val="F79646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直線コネクタ 144"/>
          <p:cNvCxnSpPr/>
          <p:nvPr/>
        </p:nvCxnSpPr>
        <p:spPr>
          <a:xfrm>
            <a:off x="5446525" y="0"/>
            <a:ext cx="0" cy="6093353"/>
          </a:xfrm>
          <a:prstGeom prst="line">
            <a:avLst/>
          </a:prstGeom>
          <a:ln>
            <a:solidFill>
              <a:srgbClr val="F796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直線コネクタ 145"/>
          <p:cNvCxnSpPr/>
          <p:nvPr/>
        </p:nvCxnSpPr>
        <p:spPr>
          <a:xfrm>
            <a:off x="2693271" y="0"/>
            <a:ext cx="0" cy="6092049"/>
          </a:xfrm>
          <a:prstGeom prst="line">
            <a:avLst/>
          </a:prstGeom>
          <a:ln>
            <a:solidFill>
              <a:srgbClr val="F796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上矢印 69"/>
          <p:cNvSpPr/>
          <p:nvPr/>
        </p:nvSpPr>
        <p:spPr>
          <a:xfrm>
            <a:off x="2584298" y="1419498"/>
            <a:ext cx="216741" cy="603488"/>
          </a:xfrm>
          <a:prstGeom prst="upArrow">
            <a:avLst/>
          </a:prstGeom>
          <a:solidFill>
            <a:srgbClr val="3366FF"/>
          </a:solidFill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3" name="直線コネクタ 152"/>
          <p:cNvCxnSpPr/>
          <p:nvPr/>
        </p:nvCxnSpPr>
        <p:spPr>
          <a:xfrm flipH="1">
            <a:off x="4007507" y="3650502"/>
            <a:ext cx="17916" cy="2426061"/>
          </a:xfrm>
          <a:prstGeom prst="line">
            <a:avLst/>
          </a:prstGeom>
          <a:ln>
            <a:solidFill>
              <a:srgbClr val="F79646"/>
            </a:solidFill>
            <a:head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テキスト ボックス 105"/>
          <p:cNvSpPr txBox="1"/>
          <p:nvPr/>
        </p:nvSpPr>
        <p:spPr>
          <a:xfrm>
            <a:off x="4159907" y="466068"/>
            <a:ext cx="1267192" cy="307777"/>
          </a:xfrm>
          <a:prstGeom prst="rect">
            <a:avLst/>
          </a:prstGeom>
          <a:solidFill>
            <a:schemeClr val="bg1"/>
          </a:solidFill>
          <a:ln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e</a:t>
            </a:r>
            <a:r>
              <a:rPr kumimoji="1" lang="en-US" altLang="ja-JP" sz="1400" baseline="30000" dirty="0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-</a:t>
            </a:r>
            <a:r>
              <a:rPr kumimoji="1" lang="en-US" altLang="ja-JP" sz="1400" dirty="0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 (~300 </a:t>
            </a:r>
            <a:r>
              <a:rPr kumimoji="1" lang="en-US" altLang="ja-JP" sz="1400" dirty="0" err="1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eV</a:t>
            </a:r>
            <a:r>
              <a:rPr kumimoji="1" lang="en-US" altLang="ja-JP" sz="1400" dirty="0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)</a:t>
            </a:r>
            <a:endParaRPr kumimoji="1" lang="ja-JP" altLang="en-US" sz="1400" dirty="0">
              <a:solidFill>
                <a:srgbClr val="3366FF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7759880" y="460082"/>
            <a:ext cx="105708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rgbClr val="000090"/>
                </a:solidFill>
                <a:latin typeface="ヒラギノ角ゴ ProN W3"/>
                <a:ea typeface="ヒラギノ角ゴ ProN W3"/>
                <a:cs typeface="ヒラギノ角ゴ ProN W3"/>
              </a:rPr>
              <a:t>Cluster</a:t>
            </a:r>
            <a:endParaRPr kumimoji="1" lang="ja-JP" altLang="en-US" dirty="0">
              <a:solidFill>
                <a:srgbClr val="000090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3413418" y="5493988"/>
            <a:ext cx="1135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rgbClr val="008000"/>
                </a:solidFill>
                <a:latin typeface="ヒラギノ角ゴ ProN W3"/>
                <a:ea typeface="ヒラギノ角ゴ ProN W3"/>
                <a:cs typeface="ヒラギノ角ゴ ProN W3"/>
              </a:rPr>
              <a:t>~80 km</a:t>
            </a:r>
            <a:endParaRPr kumimoji="1" lang="ja-JP" altLang="en-US" dirty="0">
              <a:solidFill>
                <a:srgbClr val="008000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169" name="テキスト ボックス 168"/>
          <p:cNvSpPr txBox="1"/>
          <p:nvPr/>
        </p:nvSpPr>
        <p:spPr>
          <a:xfrm>
            <a:off x="4835689" y="6176169"/>
            <a:ext cx="1092813" cy="253916"/>
          </a:xfrm>
          <a:prstGeom prst="rect">
            <a:avLst/>
          </a:prstGeom>
          <a:solidFill>
            <a:schemeClr val="bg1"/>
          </a:solidFill>
          <a:ln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dirty="0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e</a:t>
            </a:r>
            <a:r>
              <a:rPr kumimoji="1" lang="en-US" altLang="ja-JP" sz="1050" baseline="30000" dirty="0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-</a:t>
            </a:r>
            <a:r>
              <a:rPr kumimoji="1" lang="en-US" altLang="ja-JP" sz="1050" dirty="0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 (~400 </a:t>
            </a:r>
            <a:r>
              <a:rPr kumimoji="1" lang="en-US" altLang="ja-JP" sz="1050" dirty="0" err="1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eV</a:t>
            </a:r>
            <a:r>
              <a:rPr kumimoji="1" lang="en-US" altLang="ja-JP" sz="1050" dirty="0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)</a:t>
            </a:r>
            <a:endParaRPr kumimoji="1" lang="ja-JP" altLang="en-US" sz="1050" dirty="0">
              <a:solidFill>
                <a:srgbClr val="3366FF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7927189" y="5687246"/>
            <a:ext cx="105708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rgbClr val="000090"/>
                </a:solidFill>
                <a:latin typeface="ヒラギノ角ゴ ProN W3"/>
                <a:ea typeface="ヒラギノ角ゴ ProN W3"/>
                <a:cs typeface="ヒラギノ角ゴ ProN W3"/>
              </a:rPr>
              <a:t>DMSP</a:t>
            </a:r>
            <a:endParaRPr kumimoji="1" lang="ja-JP" altLang="en-US" dirty="0">
              <a:solidFill>
                <a:srgbClr val="000090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846096" y="4260099"/>
            <a:ext cx="440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 smtClean="0">
                <a:solidFill>
                  <a:schemeClr val="accent4"/>
                </a:solidFill>
                <a:latin typeface="ヒラギノ角ゴ ProN W3"/>
                <a:ea typeface="ヒラギノ角ゴ ProN W3"/>
                <a:cs typeface="ヒラギノ角ゴ ProN W3"/>
              </a:rPr>
              <a:t>1</a:t>
            </a:r>
            <a:endParaRPr kumimoji="1" lang="ja-JP" altLang="en-US" sz="2400" dirty="0">
              <a:solidFill>
                <a:schemeClr val="accent4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934606" y="4252861"/>
            <a:ext cx="440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solidFill>
                  <a:srgbClr val="8064A2"/>
                </a:solidFill>
                <a:latin typeface="ヒラギノ角ゴ ProN W3"/>
                <a:ea typeface="ヒラギノ角ゴ ProN W3"/>
                <a:cs typeface="ヒラギノ角ゴ ProN W3"/>
              </a:rPr>
              <a:t>2</a:t>
            </a:r>
            <a:endParaRPr kumimoji="1" lang="ja-JP" altLang="en-US" sz="2400" dirty="0">
              <a:solidFill>
                <a:srgbClr val="8064A2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240737" y="4255703"/>
            <a:ext cx="61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 smtClean="0">
                <a:solidFill>
                  <a:srgbClr val="8064A2"/>
                </a:solidFill>
                <a:latin typeface="ヒラギノ角ゴ ProN W3"/>
                <a:ea typeface="ヒラギノ角ゴ ProN W3"/>
                <a:cs typeface="ヒラギノ角ゴ ProN W3"/>
              </a:rPr>
              <a:t>1’</a:t>
            </a:r>
            <a:endParaRPr kumimoji="1" lang="ja-JP" altLang="en-US" sz="2400" dirty="0">
              <a:solidFill>
                <a:srgbClr val="8064A2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73" name="円弧 72"/>
          <p:cNvSpPr/>
          <p:nvPr/>
        </p:nvSpPr>
        <p:spPr>
          <a:xfrm rot="2106094">
            <a:off x="2826507" y="6350181"/>
            <a:ext cx="2867071" cy="1270069"/>
          </a:xfrm>
          <a:prstGeom prst="arc">
            <a:avLst>
              <a:gd name="adj1" fmla="val 15271128"/>
              <a:gd name="adj2" fmla="val 15472674"/>
            </a:avLst>
          </a:prstGeom>
          <a:noFill/>
          <a:ln w="76200" cmpd="sng">
            <a:solidFill>
              <a:srgbClr val="FF3A36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円弧 73"/>
          <p:cNvSpPr/>
          <p:nvPr/>
        </p:nvSpPr>
        <p:spPr>
          <a:xfrm rot="2100663">
            <a:off x="2867352" y="6391392"/>
            <a:ext cx="2867071" cy="1270069"/>
          </a:xfrm>
          <a:prstGeom prst="arc">
            <a:avLst>
              <a:gd name="adj1" fmla="val 15271128"/>
              <a:gd name="adj2" fmla="val 15438866"/>
            </a:avLst>
          </a:prstGeom>
          <a:noFill/>
          <a:ln w="76200" cmpd="sng">
            <a:solidFill>
              <a:srgbClr val="FF3A36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円弧 76"/>
          <p:cNvSpPr/>
          <p:nvPr/>
        </p:nvSpPr>
        <p:spPr>
          <a:xfrm rot="2100663">
            <a:off x="3119809" y="6496985"/>
            <a:ext cx="2599500" cy="1238364"/>
          </a:xfrm>
          <a:prstGeom prst="arc">
            <a:avLst>
              <a:gd name="adj1" fmla="val 15271128"/>
              <a:gd name="adj2" fmla="val 15438866"/>
            </a:avLst>
          </a:prstGeom>
          <a:noFill/>
          <a:ln w="76200" cmpd="sng">
            <a:solidFill>
              <a:srgbClr val="FFB6BA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2246052" y="5501850"/>
            <a:ext cx="843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>
                <a:solidFill>
                  <a:srgbClr val="008000"/>
                </a:solidFill>
                <a:latin typeface="ヒラギノ角ゴ ProN W3"/>
                <a:ea typeface="ヒラギノ角ゴ ProN W3"/>
                <a:cs typeface="ヒラギノ角ゴ ProN W3"/>
              </a:rPr>
              <a:t>~20 km</a:t>
            </a:r>
            <a:endParaRPr kumimoji="1" lang="ja-JP" altLang="en-US" sz="1400" dirty="0">
              <a:solidFill>
                <a:srgbClr val="008000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96" name="上矢印 95"/>
          <p:cNvSpPr/>
          <p:nvPr/>
        </p:nvSpPr>
        <p:spPr>
          <a:xfrm>
            <a:off x="5326593" y="1417156"/>
            <a:ext cx="216741" cy="603488"/>
          </a:xfrm>
          <a:prstGeom prst="upArrow">
            <a:avLst/>
          </a:prstGeom>
          <a:solidFill>
            <a:srgbClr val="3366FF"/>
          </a:solidFill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5" name="直線コネクタ 104"/>
          <p:cNvCxnSpPr/>
          <p:nvPr/>
        </p:nvCxnSpPr>
        <p:spPr>
          <a:xfrm flipH="1">
            <a:off x="1909224" y="0"/>
            <a:ext cx="7762" cy="6092049"/>
          </a:xfrm>
          <a:prstGeom prst="line">
            <a:avLst/>
          </a:prstGeom>
          <a:ln>
            <a:solidFill>
              <a:srgbClr val="F796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 flipH="1">
            <a:off x="1916384" y="212885"/>
            <a:ext cx="602" cy="5376885"/>
          </a:xfrm>
          <a:prstGeom prst="line">
            <a:avLst/>
          </a:prstGeom>
          <a:ln>
            <a:solidFill>
              <a:schemeClr val="accent6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/>
          <p:cNvCxnSpPr/>
          <p:nvPr/>
        </p:nvCxnSpPr>
        <p:spPr>
          <a:xfrm>
            <a:off x="6146915" y="0"/>
            <a:ext cx="0" cy="6104894"/>
          </a:xfrm>
          <a:prstGeom prst="line">
            <a:avLst/>
          </a:prstGeom>
          <a:ln>
            <a:solidFill>
              <a:srgbClr val="F796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直線矢印コネクタ 117"/>
          <p:cNvCxnSpPr/>
          <p:nvPr/>
        </p:nvCxnSpPr>
        <p:spPr>
          <a:xfrm>
            <a:off x="2305279" y="5910905"/>
            <a:ext cx="617926" cy="0"/>
          </a:xfrm>
          <a:prstGeom prst="straightConnector1">
            <a:avLst/>
          </a:prstGeom>
          <a:ln w="38100" cmpd="sng">
            <a:solidFill>
              <a:srgbClr val="008000"/>
            </a:solidFill>
            <a:headEnd type="stealth"/>
            <a:tailEnd type="stealt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直線コネクタ 116"/>
          <p:cNvCxnSpPr/>
          <p:nvPr/>
        </p:nvCxnSpPr>
        <p:spPr>
          <a:xfrm>
            <a:off x="6146915" y="212885"/>
            <a:ext cx="0" cy="5376885"/>
          </a:xfrm>
          <a:prstGeom prst="line">
            <a:avLst/>
          </a:prstGeom>
          <a:ln>
            <a:solidFill>
              <a:srgbClr val="F79646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上矢印 70"/>
          <p:cNvSpPr/>
          <p:nvPr/>
        </p:nvSpPr>
        <p:spPr>
          <a:xfrm>
            <a:off x="6038544" y="1417156"/>
            <a:ext cx="216741" cy="603488"/>
          </a:xfrm>
          <a:prstGeom prst="upArrow">
            <a:avLst/>
          </a:prstGeom>
          <a:solidFill>
            <a:srgbClr val="3366FF"/>
          </a:solidFill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上矢印 94"/>
          <p:cNvSpPr/>
          <p:nvPr/>
        </p:nvSpPr>
        <p:spPr>
          <a:xfrm>
            <a:off x="1800853" y="1419498"/>
            <a:ext cx="216741" cy="603488"/>
          </a:xfrm>
          <a:prstGeom prst="upArrow">
            <a:avLst/>
          </a:prstGeom>
          <a:solidFill>
            <a:srgbClr val="3366FF"/>
          </a:solidFill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1506168" y="5509288"/>
            <a:ext cx="843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>
                <a:solidFill>
                  <a:srgbClr val="008000"/>
                </a:solidFill>
                <a:latin typeface="ヒラギノ角ゴ ProN W3"/>
                <a:ea typeface="ヒラギノ角ゴ ProN W3"/>
                <a:cs typeface="ヒラギノ角ゴ ProN W3"/>
              </a:rPr>
              <a:t>~20 km</a:t>
            </a:r>
            <a:endParaRPr kumimoji="1" lang="ja-JP" altLang="en-US" sz="1400" dirty="0">
              <a:solidFill>
                <a:srgbClr val="008000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5692981" y="5538992"/>
            <a:ext cx="843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>
                <a:solidFill>
                  <a:srgbClr val="008000"/>
                </a:solidFill>
                <a:latin typeface="ヒラギノ角ゴ ProN W3"/>
                <a:ea typeface="ヒラギノ角ゴ ProN W3"/>
                <a:cs typeface="ヒラギノ角ゴ ProN W3"/>
              </a:rPr>
              <a:t>~20 km</a:t>
            </a:r>
            <a:endParaRPr kumimoji="1" lang="ja-JP" altLang="en-US" sz="1400" dirty="0">
              <a:solidFill>
                <a:srgbClr val="008000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4995982" y="5533357"/>
            <a:ext cx="843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>
                <a:solidFill>
                  <a:srgbClr val="008000"/>
                </a:solidFill>
                <a:latin typeface="ヒラギノ角ゴ ProN W3"/>
                <a:ea typeface="ヒラギノ角ゴ ProN W3"/>
                <a:cs typeface="ヒラギノ角ゴ ProN W3"/>
              </a:rPr>
              <a:t>~20 km</a:t>
            </a:r>
            <a:endParaRPr kumimoji="1" lang="ja-JP" altLang="en-US" sz="1400" dirty="0">
              <a:solidFill>
                <a:srgbClr val="008000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126" name="上矢印 125"/>
          <p:cNvSpPr/>
          <p:nvPr/>
        </p:nvSpPr>
        <p:spPr>
          <a:xfrm rot="5400000">
            <a:off x="1655936" y="2066478"/>
            <a:ext cx="117608" cy="344919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7" name="上矢印 126"/>
          <p:cNvSpPr/>
          <p:nvPr/>
        </p:nvSpPr>
        <p:spPr>
          <a:xfrm rot="5400000">
            <a:off x="2053227" y="2071413"/>
            <a:ext cx="117608" cy="344919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1308439" y="2297319"/>
            <a:ext cx="395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latin typeface="ヒラギノ角ゴ ProN W3"/>
                <a:ea typeface="ヒラギノ角ゴ ProN W3"/>
                <a:cs typeface="ヒラギノ角ゴ ProN W3"/>
              </a:rPr>
              <a:t>E</a:t>
            </a:r>
            <a:endParaRPr kumimoji="1" lang="ja-JP" altLang="en-US" sz="2400" b="1" dirty="0"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129" name="上矢印 128"/>
          <p:cNvSpPr/>
          <p:nvPr/>
        </p:nvSpPr>
        <p:spPr>
          <a:xfrm>
            <a:off x="1982289" y="4261089"/>
            <a:ext cx="121372" cy="623628"/>
          </a:xfrm>
          <a:prstGeom prst="upArrow">
            <a:avLst>
              <a:gd name="adj1" fmla="val 50000"/>
              <a:gd name="adj2" fmla="val 88760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上矢印 129"/>
          <p:cNvSpPr/>
          <p:nvPr/>
        </p:nvSpPr>
        <p:spPr>
          <a:xfrm rot="5400000">
            <a:off x="6283077" y="2071421"/>
            <a:ext cx="117608" cy="344919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上矢印 130"/>
          <p:cNvSpPr/>
          <p:nvPr/>
        </p:nvSpPr>
        <p:spPr>
          <a:xfrm rot="5400000">
            <a:off x="5919976" y="2071416"/>
            <a:ext cx="117610" cy="344919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6243536" y="2297319"/>
            <a:ext cx="395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latin typeface="ヒラギノ角ゴ ProN W3"/>
                <a:ea typeface="ヒラギノ角ゴ ProN W3"/>
                <a:cs typeface="ヒラギノ角ゴ ProN W3"/>
              </a:rPr>
              <a:t>E</a:t>
            </a:r>
            <a:endParaRPr kumimoji="1" lang="ja-JP" altLang="en-US" sz="2400" b="1" dirty="0"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133" name="上矢印 132"/>
          <p:cNvSpPr/>
          <p:nvPr/>
        </p:nvSpPr>
        <p:spPr>
          <a:xfrm>
            <a:off x="5977858" y="4245365"/>
            <a:ext cx="121372" cy="623628"/>
          </a:xfrm>
          <a:prstGeom prst="upArrow">
            <a:avLst>
              <a:gd name="adj1" fmla="val 50000"/>
              <a:gd name="adj2" fmla="val 88760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5032887" y="817391"/>
            <a:ext cx="1671991" cy="307777"/>
          </a:xfrm>
          <a:prstGeom prst="rect">
            <a:avLst/>
          </a:prstGeom>
          <a:solidFill>
            <a:schemeClr val="bg1"/>
          </a:solidFill>
          <a:ln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e</a:t>
            </a:r>
            <a:r>
              <a:rPr kumimoji="1" lang="en-US" altLang="ja-JP" sz="1400" baseline="30000" dirty="0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-</a:t>
            </a:r>
            <a:r>
              <a:rPr kumimoji="1" lang="en-US" altLang="ja-JP" sz="1400" dirty="0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 (100~</a:t>
            </a:r>
            <a:r>
              <a:rPr lang="en-US" altLang="ja-JP" sz="1400" dirty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5</a:t>
            </a:r>
            <a:r>
              <a:rPr kumimoji="1" lang="en-US" altLang="ja-JP" sz="1400" dirty="0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00 </a:t>
            </a:r>
            <a:r>
              <a:rPr kumimoji="1" lang="en-US" altLang="ja-JP" sz="1400" dirty="0" err="1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eV</a:t>
            </a:r>
            <a:r>
              <a:rPr kumimoji="1" lang="en-US" altLang="ja-JP" sz="1400" dirty="0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)</a:t>
            </a:r>
            <a:endParaRPr kumimoji="1" lang="ja-JP" altLang="en-US" sz="1400" dirty="0">
              <a:solidFill>
                <a:srgbClr val="3366FF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1469283" y="829414"/>
            <a:ext cx="1671991" cy="307777"/>
          </a:xfrm>
          <a:prstGeom prst="rect">
            <a:avLst/>
          </a:prstGeom>
          <a:solidFill>
            <a:schemeClr val="bg1"/>
          </a:solidFill>
          <a:ln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e</a:t>
            </a:r>
            <a:r>
              <a:rPr kumimoji="1" lang="en-US" altLang="ja-JP" sz="1400" baseline="30000" dirty="0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-</a:t>
            </a:r>
            <a:r>
              <a:rPr kumimoji="1" lang="en-US" altLang="ja-JP" sz="1400" dirty="0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 (100~</a:t>
            </a:r>
            <a:r>
              <a:rPr lang="en-US" altLang="ja-JP" sz="1400" dirty="0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5</a:t>
            </a:r>
            <a:r>
              <a:rPr kumimoji="1" lang="en-US" altLang="ja-JP" sz="1400" dirty="0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00 </a:t>
            </a:r>
            <a:r>
              <a:rPr kumimoji="1" lang="en-US" altLang="ja-JP" sz="1400" dirty="0" err="1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eV</a:t>
            </a:r>
            <a:r>
              <a:rPr kumimoji="1" lang="en-US" altLang="ja-JP" sz="1400" dirty="0" smtClean="0">
                <a:solidFill>
                  <a:srgbClr val="3366FF"/>
                </a:solidFill>
                <a:latin typeface="ヒラギノ角ゴ ProN W3"/>
                <a:ea typeface="ヒラギノ角ゴ ProN W3"/>
                <a:cs typeface="ヒラギノ角ゴ ProN W3"/>
              </a:rPr>
              <a:t>)</a:t>
            </a:r>
            <a:endParaRPr kumimoji="1" lang="ja-JP" altLang="en-US" sz="1400" dirty="0">
              <a:solidFill>
                <a:srgbClr val="3366FF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cxnSp>
        <p:nvCxnSpPr>
          <p:cNvPr id="135" name="直線コネクタ 134"/>
          <p:cNvCxnSpPr/>
          <p:nvPr/>
        </p:nvCxnSpPr>
        <p:spPr>
          <a:xfrm flipH="1">
            <a:off x="4007507" y="-29010"/>
            <a:ext cx="15090" cy="6085588"/>
          </a:xfrm>
          <a:prstGeom prst="line">
            <a:avLst/>
          </a:prstGeom>
          <a:ln>
            <a:solidFill>
              <a:srgbClr val="F796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上矢印 42"/>
          <p:cNvSpPr/>
          <p:nvPr/>
        </p:nvSpPr>
        <p:spPr>
          <a:xfrm rot="10800000">
            <a:off x="3831497" y="357444"/>
            <a:ext cx="387852" cy="745311"/>
          </a:xfrm>
          <a:prstGeom prst="upArrow">
            <a:avLst/>
          </a:prstGeom>
          <a:solidFill>
            <a:srgbClr val="3366FF"/>
          </a:solidFill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上矢印 33"/>
          <p:cNvSpPr/>
          <p:nvPr/>
        </p:nvSpPr>
        <p:spPr>
          <a:xfrm>
            <a:off x="3829092" y="1650331"/>
            <a:ext cx="387852" cy="745311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483061" y="2593378"/>
            <a:ext cx="1125534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>
                <a:solidFill>
                  <a:srgbClr val="FF0000"/>
                </a:solidFill>
                <a:latin typeface="ヒラギノ角ゴ ProN W3"/>
                <a:ea typeface="ヒラギノ角ゴ ProN W3"/>
                <a:cs typeface="ヒラギノ角ゴ ProN W3"/>
              </a:rPr>
              <a:t>O</a:t>
            </a:r>
            <a:r>
              <a:rPr lang="en-US" altLang="ja-JP" sz="1400" baseline="30000" dirty="0" smtClean="0">
                <a:solidFill>
                  <a:srgbClr val="FF0000"/>
                </a:solidFill>
                <a:latin typeface="ヒラギノ角ゴ ProN W3"/>
                <a:ea typeface="ヒラギノ角ゴ ProN W3"/>
                <a:cs typeface="ヒラギノ角ゴ ProN W3"/>
              </a:rPr>
              <a:t>+</a:t>
            </a:r>
            <a:r>
              <a:rPr lang="en-US" altLang="ja-JP" sz="1400" dirty="0" smtClean="0">
                <a:solidFill>
                  <a:srgbClr val="FF0000"/>
                </a:solidFill>
                <a:latin typeface="ヒラギノ角ゴ ProN W3"/>
                <a:ea typeface="ヒラギノ角ゴ ProN W3"/>
                <a:cs typeface="ヒラギノ角ゴ ProN W3"/>
              </a:rPr>
              <a:t>, H</a:t>
            </a:r>
            <a:r>
              <a:rPr lang="en-US" altLang="ja-JP" sz="1400" baseline="30000" dirty="0" smtClean="0">
                <a:solidFill>
                  <a:srgbClr val="FF0000"/>
                </a:solidFill>
                <a:latin typeface="ヒラギノ角ゴ ProN W3"/>
                <a:ea typeface="ヒラギノ角ゴ ProN W3"/>
                <a:cs typeface="ヒラギノ角ゴ ProN W3"/>
              </a:rPr>
              <a:t>+</a:t>
            </a:r>
          </a:p>
          <a:p>
            <a:pPr algn="ctr"/>
            <a:r>
              <a:rPr kumimoji="1" lang="en-US" altLang="ja-JP" sz="1400" dirty="0" smtClean="0">
                <a:solidFill>
                  <a:srgbClr val="FF0000"/>
                </a:solidFill>
                <a:latin typeface="ヒラギノ角ゴ ProN W3"/>
                <a:ea typeface="ヒラギノ角ゴ ProN W3"/>
                <a:cs typeface="ヒラギノ角ゴ ProN W3"/>
              </a:rPr>
              <a:t>(~1 </a:t>
            </a:r>
            <a:r>
              <a:rPr kumimoji="1" lang="en-US" altLang="ja-JP" sz="1400" dirty="0" err="1" smtClean="0">
                <a:solidFill>
                  <a:srgbClr val="FF0000"/>
                </a:solidFill>
                <a:latin typeface="ヒラギノ角ゴ ProN W3"/>
                <a:ea typeface="ヒラギノ角ゴ ProN W3"/>
                <a:cs typeface="ヒラギノ角ゴ ProN W3"/>
              </a:rPr>
              <a:t>keV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ヒラギノ角ゴ ProN W3"/>
                <a:ea typeface="ヒラギノ角ゴ ProN W3"/>
                <a:cs typeface="ヒラギノ角ゴ ProN W3"/>
              </a:rPr>
              <a:t>)</a:t>
            </a:r>
            <a:endParaRPr kumimoji="1" lang="ja-JP" altLang="en-US" sz="1400" dirty="0">
              <a:solidFill>
                <a:srgbClr val="FF0000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6211592" y="4252861"/>
            <a:ext cx="590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>
                <a:solidFill>
                  <a:srgbClr val="8064A2"/>
                </a:solidFill>
                <a:latin typeface="ヒラギノ角ゴ ProN W3"/>
                <a:ea typeface="ヒラギノ角ゴ ProN W3"/>
                <a:cs typeface="ヒラギノ角ゴ ProN W3"/>
              </a:rPr>
              <a:t>2’</a:t>
            </a:r>
            <a:endParaRPr kumimoji="1" lang="ja-JP" altLang="en-US" sz="2400" dirty="0">
              <a:solidFill>
                <a:srgbClr val="8064A2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4440136" y="4776072"/>
            <a:ext cx="440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>
                <a:solidFill>
                  <a:srgbClr val="8064A2"/>
                </a:solidFill>
                <a:latin typeface="ヒラギノ角ゴ ProN W3"/>
                <a:ea typeface="ヒラギノ角ゴ ProN W3"/>
                <a:cs typeface="ヒラギノ角ゴ ProN W3"/>
              </a:rPr>
              <a:t>3</a:t>
            </a:r>
          </a:p>
        </p:txBody>
      </p:sp>
      <p:cxnSp>
        <p:nvCxnSpPr>
          <p:cNvPr id="138" name="直線矢印コネクタ 137"/>
          <p:cNvCxnSpPr/>
          <p:nvPr/>
        </p:nvCxnSpPr>
        <p:spPr>
          <a:xfrm>
            <a:off x="1612144" y="5910905"/>
            <a:ext cx="617926" cy="0"/>
          </a:xfrm>
          <a:prstGeom prst="straightConnector1">
            <a:avLst/>
          </a:prstGeom>
          <a:ln w="38100" cmpd="sng">
            <a:solidFill>
              <a:srgbClr val="008000"/>
            </a:solidFill>
            <a:headEnd type="stealth"/>
            <a:tailEnd type="stealt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直線矢印コネクタ 138"/>
          <p:cNvCxnSpPr/>
          <p:nvPr/>
        </p:nvCxnSpPr>
        <p:spPr>
          <a:xfrm>
            <a:off x="5144871" y="5910905"/>
            <a:ext cx="617926" cy="0"/>
          </a:xfrm>
          <a:prstGeom prst="straightConnector1">
            <a:avLst/>
          </a:prstGeom>
          <a:ln w="38100" cmpd="sng">
            <a:solidFill>
              <a:srgbClr val="008000"/>
            </a:solidFill>
            <a:headEnd type="stealth"/>
            <a:tailEnd type="stealt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直線矢印コネクタ 139"/>
          <p:cNvCxnSpPr/>
          <p:nvPr/>
        </p:nvCxnSpPr>
        <p:spPr>
          <a:xfrm>
            <a:off x="5847350" y="5910905"/>
            <a:ext cx="617926" cy="0"/>
          </a:xfrm>
          <a:prstGeom prst="straightConnector1">
            <a:avLst/>
          </a:prstGeom>
          <a:ln w="38100" cmpd="sng">
            <a:solidFill>
              <a:srgbClr val="008000"/>
            </a:solidFill>
            <a:headEnd type="stealth"/>
            <a:tailEnd type="stealt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直線矢印コネクタ 156"/>
          <p:cNvCxnSpPr/>
          <p:nvPr/>
        </p:nvCxnSpPr>
        <p:spPr>
          <a:xfrm>
            <a:off x="2958321" y="5902493"/>
            <a:ext cx="2093989" cy="8412"/>
          </a:xfrm>
          <a:prstGeom prst="straightConnector1">
            <a:avLst/>
          </a:prstGeom>
          <a:ln w="38100" cmpd="sng">
            <a:solidFill>
              <a:srgbClr val="008000"/>
            </a:solidFill>
            <a:headEnd type="stealth"/>
            <a:tailEnd type="stealt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上矢印 163"/>
          <p:cNvSpPr/>
          <p:nvPr/>
        </p:nvSpPr>
        <p:spPr>
          <a:xfrm rot="10800000">
            <a:off x="4548962" y="5863320"/>
            <a:ext cx="254765" cy="519433"/>
          </a:xfrm>
          <a:prstGeom prst="upArrow">
            <a:avLst>
              <a:gd name="adj1" fmla="val 50000"/>
              <a:gd name="adj2" fmla="val 52985"/>
            </a:avLst>
          </a:prstGeom>
          <a:solidFill>
            <a:srgbClr val="3366FF"/>
          </a:solidFill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816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80</Words>
  <Application>Microsoft Macintosh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Hasegawa Dai</dc:creator>
  <cp:lastModifiedBy>Hasegawa Dai</cp:lastModifiedBy>
  <cp:revision>42</cp:revision>
  <dcterms:created xsi:type="dcterms:W3CDTF">2015-01-14T02:44:18Z</dcterms:created>
  <dcterms:modified xsi:type="dcterms:W3CDTF">2015-02-17T05:43:44Z</dcterms:modified>
</cp:coreProperties>
</file>