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5" r:id="rId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ヒラギノ角ゴ ProN W3"/>
      </a:defRPr>
    </a:lvl1pPr>
    <a:lvl2pPr indent="228600" algn="ctr" defTabSz="584200">
      <a:defRPr sz="3600">
        <a:latin typeface="+mn-lt"/>
        <a:ea typeface="+mn-ea"/>
        <a:cs typeface="+mn-cs"/>
        <a:sym typeface="ヒラギノ角ゴ ProN W3"/>
      </a:defRPr>
    </a:lvl2pPr>
    <a:lvl3pPr indent="457200" algn="ctr" defTabSz="584200">
      <a:defRPr sz="3600">
        <a:latin typeface="+mn-lt"/>
        <a:ea typeface="+mn-ea"/>
        <a:cs typeface="+mn-cs"/>
        <a:sym typeface="ヒラギノ角ゴ ProN W3"/>
      </a:defRPr>
    </a:lvl3pPr>
    <a:lvl4pPr indent="685800" algn="ctr" defTabSz="584200">
      <a:defRPr sz="3600">
        <a:latin typeface="+mn-lt"/>
        <a:ea typeface="+mn-ea"/>
        <a:cs typeface="+mn-cs"/>
        <a:sym typeface="ヒラギノ角ゴ ProN W3"/>
      </a:defRPr>
    </a:lvl4pPr>
    <a:lvl5pPr indent="914400" algn="ctr" defTabSz="584200">
      <a:defRPr sz="3600">
        <a:latin typeface="+mn-lt"/>
        <a:ea typeface="+mn-ea"/>
        <a:cs typeface="+mn-cs"/>
        <a:sym typeface="ヒラギノ角ゴ ProN W3"/>
      </a:defRPr>
    </a:lvl5pPr>
    <a:lvl6pPr indent="1143000" algn="ctr" defTabSz="584200">
      <a:defRPr sz="3600">
        <a:latin typeface="+mn-lt"/>
        <a:ea typeface="+mn-ea"/>
        <a:cs typeface="+mn-cs"/>
        <a:sym typeface="ヒラギノ角ゴ ProN W3"/>
      </a:defRPr>
    </a:lvl6pPr>
    <a:lvl7pPr indent="1371600" algn="ctr" defTabSz="584200">
      <a:defRPr sz="3600">
        <a:latin typeface="+mn-lt"/>
        <a:ea typeface="+mn-ea"/>
        <a:cs typeface="+mn-cs"/>
        <a:sym typeface="ヒラギノ角ゴ ProN W3"/>
      </a:defRPr>
    </a:lvl7pPr>
    <a:lvl8pPr indent="1600200" algn="ctr" defTabSz="584200">
      <a:defRPr sz="3600">
        <a:latin typeface="+mn-lt"/>
        <a:ea typeface="+mn-ea"/>
        <a:cs typeface="+mn-cs"/>
        <a:sym typeface="ヒラギノ角ゴ ProN W3"/>
      </a:defRPr>
    </a:lvl8pPr>
    <a:lvl9pPr indent="1828800" algn="ctr" defTabSz="584200">
      <a:defRPr sz="3600">
        <a:latin typeface="+mn-lt"/>
        <a:ea typeface="+mn-ea"/>
        <a:cs typeface="+mn-cs"/>
        <a:sym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360" y="5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14292974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</a:p>
          <a:p>
            <a:pPr lvl="1">
              <a:defRPr sz="1800"/>
            </a:pPr>
            <a:r>
              <a:rPr sz="3200"/>
              <a:t>本文レベル2</a:t>
            </a:r>
          </a:p>
          <a:p>
            <a:pPr lvl="2">
              <a:defRPr sz="1800"/>
            </a:pPr>
            <a:r>
              <a:rPr sz="3200"/>
              <a:t>本文レベル3</a:t>
            </a:r>
          </a:p>
          <a:p>
            <a:pPr lvl="3">
              <a:defRPr sz="1800"/>
            </a:pPr>
            <a:r>
              <a:rPr sz="3200"/>
              <a:t>本文レベル4</a:t>
            </a:r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タイトルテキスト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本文レベル1</a:t>
            </a:r>
          </a:p>
          <a:p>
            <a:pPr lvl="1">
              <a:defRPr sz="1800"/>
            </a:pPr>
            <a:r>
              <a:rPr sz="3200"/>
              <a:t>本文レベル2</a:t>
            </a:r>
          </a:p>
          <a:p>
            <a:pPr lvl="2">
              <a:defRPr sz="1800"/>
            </a:pPr>
            <a:r>
              <a:rPr sz="3200"/>
              <a:t>本文レベル3</a:t>
            </a:r>
          </a:p>
          <a:p>
            <a:pPr lvl="3">
              <a:defRPr sz="1800"/>
            </a:pPr>
            <a:r>
              <a:rPr sz="3200"/>
              <a:t>本文レベル4</a:t>
            </a:r>
          </a:p>
          <a:p>
            <a:pPr lvl="4">
              <a:defRPr sz="1800"/>
            </a:pPr>
            <a:r>
              <a:rPr sz="3200"/>
              <a:t>本文レベル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本文レベル1</a:t>
            </a:r>
          </a:p>
          <a:p>
            <a:pPr lvl="1">
              <a:defRPr sz="1800"/>
            </a:pPr>
            <a:r>
              <a:rPr sz="3600"/>
              <a:t>本文レベル2</a:t>
            </a:r>
          </a:p>
          <a:p>
            <a:pPr lvl="2">
              <a:defRPr sz="1800"/>
            </a:pPr>
            <a:r>
              <a:rPr sz="3600"/>
              <a:t>本文レベル3</a:t>
            </a:r>
          </a:p>
          <a:p>
            <a:pPr lvl="3">
              <a:defRPr sz="1800"/>
            </a:pPr>
            <a:r>
              <a:rPr sz="3600"/>
              <a:t>本文レベル4</a:t>
            </a:r>
          </a:p>
          <a:p>
            <a:pPr lvl="4">
              <a:defRPr sz="1800"/>
            </a:pPr>
            <a:r>
              <a:rPr sz="3600"/>
              <a:t>本文レベル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952500" y="393700"/>
            <a:ext cx="11099800" cy="2159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本文レベル1</a:t>
            </a:r>
          </a:p>
          <a:p>
            <a:pPr lvl="1">
              <a:defRPr sz="1800"/>
            </a:pPr>
            <a:r>
              <a:rPr sz="2800"/>
              <a:t>本文レベル2</a:t>
            </a:r>
          </a:p>
          <a:p>
            <a:pPr lvl="2">
              <a:defRPr sz="1800"/>
            </a:pPr>
            <a:r>
              <a:rPr sz="2800"/>
              <a:t>本文レベル3</a:t>
            </a:r>
          </a:p>
          <a:p>
            <a:pPr lvl="3">
              <a:defRPr sz="1800"/>
            </a:pPr>
            <a:r>
              <a:rPr sz="2800"/>
              <a:t>本文レベル4</a:t>
            </a:r>
          </a:p>
          <a:p>
            <a:pPr lvl="4">
              <a:defRPr sz="1800"/>
            </a:pPr>
            <a:r>
              <a:rPr sz="2800"/>
              <a:t>本文レベル 5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タイトルテキスト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本文レベル1</a:t>
            </a:r>
          </a:p>
          <a:p>
            <a:pPr lvl="1">
              <a:defRPr sz="1800"/>
            </a:pPr>
            <a:r>
              <a:rPr sz="3600"/>
              <a:t>本文レベル2</a:t>
            </a:r>
          </a:p>
          <a:p>
            <a:pPr lvl="2">
              <a:defRPr sz="1800"/>
            </a:pPr>
            <a:r>
              <a:rPr sz="3600"/>
              <a:t>本文レベル3</a:t>
            </a:r>
          </a:p>
          <a:p>
            <a:pPr lvl="3">
              <a:defRPr sz="1800"/>
            </a:pPr>
            <a:r>
              <a:rPr sz="3600"/>
              <a:t>本文レベル4</a:t>
            </a:r>
          </a:p>
          <a:p>
            <a:pPr lvl="4">
              <a:defRPr sz="1800"/>
            </a:pPr>
            <a:r>
              <a:rPr sz="3600"/>
              <a:t>本文レベル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</p:sldLayoutIdLst>
  <p:transition xmlns:p14="http://schemas.microsoft.com/office/powerpoint/2010/main" spd="med"/>
  <p:txStyles>
    <p:titleStyle>
      <a:lvl1pPr algn="ctr" defTabSz="584200">
        <a:defRPr sz="8000">
          <a:latin typeface="+mn-lt"/>
          <a:ea typeface="+mn-ea"/>
          <a:cs typeface="+mn-cs"/>
          <a:sym typeface="ヒラギノ角ゴ ProN W3"/>
        </a:defRPr>
      </a:lvl1pPr>
      <a:lvl2pPr indent="228600" algn="ctr" defTabSz="584200">
        <a:defRPr sz="8000">
          <a:latin typeface="+mn-lt"/>
          <a:ea typeface="+mn-ea"/>
          <a:cs typeface="+mn-cs"/>
          <a:sym typeface="ヒラギノ角ゴ ProN W3"/>
        </a:defRPr>
      </a:lvl2pPr>
      <a:lvl3pPr indent="457200" algn="ctr" defTabSz="584200">
        <a:defRPr sz="8000">
          <a:latin typeface="+mn-lt"/>
          <a:ea typeface="+mn-ea"/>
          <a:cs typeface="+mn-cs"/>
          <a:sym typeface="ヒラギノ角ゴ ProN W3"/>
        </a:defRPr>
      </a:lvl3pPr>
      <a:lvl4pPr indent="685800" algn="ctr" defTabSz="584200">
        <a:defRPr sz="8000">
          <a:latin typeface="+mn-lt"/>
          <a:ea typeface="+mn-ea"/>
          <a:cs typeface="+mn-cs"/>
          <a:sym typeface="ヒラギノ角ゴ ProN W3"/>
        </a:defRPr>
      </a:lvl4pPr>
      <a:lvl5pPr indent="914400" algn="ctr" defTabSz="584200">
        <a:defRPr sz="8000">
          <a:latin typeface="+mn-lt"/>
          <a:ea typeface="+mn-ea"/>
          <a:cs typeface="+mn-cs"/>
          <a:sym typeface="ヒラギノ角ゴ ProN W3"/>
        </a:defRPr>
      </a:lvl5pPr>
      <a:lvl6pPr indent="1143000" algn="ctr" defTabSz="584200">
        <a:defRPr sz="8000">
          <a:latin typeface="+mn-lt"/>
          <a:ea typeface="+mn-ea"/>
          <a:cs typeface="+mn-cs"/>
          <a:sym typeface="ヒラギノ角ゴ ProN W3"/>
        </a:defRPr>
      </a:lvl6pPr>
      <a:lvl7pPr indent="1371600" algn="ctr" defTabSz="584200">
        <a:defRPr sz="8000">
          <a:latin typeface="+mn-lt"/>
          <a:ea typeface="+mn-ea"/>
          <a:cs typeface="+mn-cs"/>
          <a:sym typeface="ヒラギノ角ゴ ProN W3"/>
        </a:defRPr>
      </a:lvl7pPr>
      <a:lvl8pPr indent="1600200" algn="ctr" defTabSz="584200">
        <a:defRPr sz="8000">
          <a:latin typeface="+mn-lt"/>
          <a:ea typeface="+mn-ea"/>
          <a:cs typeface="+mn-cs"/>
          <a:sym typeface="ヒラギノ角ゴ ProN W3"/>
        </a:defRPr>
      </a:lvl8pPr>
      <a:lvl9pPr indent="1828800" algn="ctr" defTabSz="584200">
        <a:defRPr sz="8000">
          <a:latin typeface="+mn-lt"/>
          <a:ea typeface="+mn-ea"/>
          <a:cs typeface="+mn-cs"/>
          <a:sym typeface="ヒラギノ角ゴ ProN W3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ヒラギノ角ゴ ProN W3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263872" y="241299"/>
            <a:ext cx="12477056" cy="20277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000"/>
            </a:lvl1pPr>
          </a:lstStyle>
          <a:p>
            <a:pPr lvl="0">
              <a:lnSpc>
                <a:spcPct val="120000"/>
              </a:lnSpc>
              <a:defRPr sz="1800"/>
            </a:pPr>
            <a:r>
              <a:rPr lang="en-US" sz="5000" dirty="0" smtClean="0">
                <a:latin typeface="Arial"/>
                <a:ea typeface="ＭＳ ゴシック"/>
                <a:cs typeface="Arial"/>
              </a:rPr>
              <a:t>研究期間中の</a:t>
            </a:r>
            <a:r>
              <a:rPr lang="ja-JP" altLang="en-US" sz="5000" dirty="0" smtClean="0">
                <a:latin typeface="Arial"/>
                <a:ea typeface="ＭＳ ゴシック"/>
                <a:cs typeface="Arial"/>
              </a:rPr>
              <a:t>主なイベント</a:t>
            </a:r>
            <a:r>
              <a:rPr lang="en-US" altLang="ja-JP" sz="5000" dirty="0" smtClean="0">
                <a:latin typeface="Arial"/>
                <a:ea typeface="ＭＳ ゴシック"/>
                <a:cs typeface="Arial"/>
              </a:rPr>
              <a:t/>
            </a:r>
            <a:br>
              <a:rPr lang="en-US" altLang="ja-JP" sz="5000" dirty="0" smtClean="0">
                <a:latin typeface="Arial"/>
                <a:ea typeface="ＭＳ ゴシック"/>
                <a:cs typeface="Arial"/>
              </a:rPr>
            </a:br>
            <a:r>
              <a:rPr lang="ja-JP" altLang="en-US" sz="3200" dirty="0" smtClean="0">
                <a:latin typeface="Arial"/>
                <a:ea typeface="ＭＳ ゴシック"/>
                <a:cs typeface="Arial"/>
              </a:rPr>
              <a:t>興味</a:t>
            </a:r>
            <a:r>
              <a:rPr lang="ja-JP" altLang="en-US" sz="3200" dirty="0">
                <a:latin typeface="Arial"/>
                <a:ea typeface="ＭＳ ゴシック"/>
                <a:cs typeface="Arial"/>
              </a:rPr>
              <a:t>のある方</a:t>
            </a:r>
            <a:r>
              <a:rPr lang="ja-JP" altLang="en-US" sz="3200" dirty="0" smtClean="0">
                <a:latin typeface="Arial"/>
                <a:ea typeface="ＭＳ ゴシック"/>
                <a:cs typeface="Arial"/>
              </a:rPr>
              <a:t>は、</a:t>
            </a:r>
            <a:r>
              <a:rPr lang="en-US" altLang="ja-JP" sz="3200" dirty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psa.kibans@</a:t>
            </a:r>
            <a:r>
              <a:rPr lang="en-US" altLang="ja-JP" sz="32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gmail.com </a:t>
            </a:r>
            <a:r>
              <a:rPr lang="ja-JP" altLang="en-US" sz="3200" dirty="0" smtClean="0">
                <a:latin typeface="Arial"/>
                <a:ea typeface="ＭＳ ゴシック"/>
                <a:cs typeface="Arial"/>
              </a:rPr>
              <a:t>まで是非ご一</a:t>
            </a:r>
            <a:r>
              <a:rPr lang="ja-JP" altLang="en-US" sz="3200" dirty="0">
                <a:latin typeface="Arial"/>
                <a:ea typeface="ＭＳ ゴシック"/>
                <a:cs typeface="Arial"/>
              </a:rPr>
              <a:t>報ください</a:t>
            </a:r>
            <a:endParaRPr sz="5000" dirty="0">
              <a:latin typeface="Arial"/>
              <a:ea typeface="ＭＳ ゴシック"/>
              <a:cs typeface="Arial"/>
            </a:endParaRPr>
          </a:p>
        </p:txBody>
      </p:sp>
      <p:sp>
        <p:nvSpPr>
          <p:cNvPr id="16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365469" y="2302913"/>
            <a:ext cx="12266801" cy="7213600"/>
          </a:xfrm>
        </p:spPr>
        <p:txBody>
          <a:bodyPr anchor="t"/>
          <a:lstStyle/>
          <a:p>
            <a:pPr algn="l">
              <a:lnSpc>
                <a:spcPct val="120000"/>
              </a:lnSpc>
            </a:pPr>
            <a:r>
              <a:rPr kumimoji="1" lang="ja-JP" altLang="en-US" dirty="0" smtClean="0">
                <a:latin typeface="Arial"/>
                <a:ea typeface="ＭＳ ゴシック"/>
                <a:cs typeface="Arial"/>
              </a:rPr>
              <a:t>北欧における</a:t>
            </a:r>
            <a:r>
              <a:rPr kumimoji="1" lang="en-US" altLang="ja-JP" dirty="0" smtClean="0">
                <a:latin typeface="Arial"/>
                <a:ea typeface="ＭＳ ゴシック"/>
                <a:cs typeface="Arial"/>
              </a:rPr>
              <a:t> ERG </a:t>
            </a:r>
            <a:r>
              <a:rPr kumimoji="1" lang="ja-JP" altLang="en-US" dirty="0" smtClean="0">
                <a:latin typeface="Arial"/>
                <a:ea typeface="ＭＳ ゴシック"/>
                <a:cs typeface="Arial"/>
              </a:rPr>
              <a:t>との同時地上光学キャンペーン観測</a:t>
            </a:r>
            <a:r>
              <a:rPr kumimoji="1" lang="en-US" altLang="ja-JP" dirty="0" smtClean="0">
                <a:latin typeface="Arial"/>
                <a:ea typeface="ＭＳ ゴシック"/>
                <a:cs typeface="Arial"/>
              </a:rPr>
              <a:t>:</a:t>
            </a:r>
            <a:br>
              <a:rPr kumimoji="1" lang="en-US" altLang="ja-JP" dirty="0" smtClean="0">
                <a:latin typeface="Arial"/>
                <a:ea typeface="ＭＳ ゴシック"/>
                <a:cs typeface="Arial"/>
              </a:rPr>
            </a:br>
            <a:r>
              <a:rPr kumimoji="1" lang="ja-JP" altLang="en-US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第一次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: 2016 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年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 9 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月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 – 2017 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年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 3 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月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/>
            </a:r>
            <a:br>
              <a:rPr kumimoji="1" lang="en-US" altLang="ja-JP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</a:br>
            <a:r>
              <a:rPr kumimoji="1" lang="en-US" altLang="ja-JP" sz="2800" dirty="0" smtClean="0">
                <a:latin typeface="Arial"/>
                <a:ea typeface="ＭＳ ゴシック"/>
                <a:cs typeface="Arial"/>
              </a:rPr>
              <a:t>		</a:t>
            </a:r>
            <a:r>
              <a:rPr kumimoji="1" lang="ja-JP" altLang="en-US" sz="2800" dirty="0" smtClean="0">
                <a:latin typeface="Arial"/>
                <a:ea typeface="ＭＳ ゴシック"/>
                <a:cs typeface="Arial"/>
              </a:rPr>
              <a:t>光学観測拠点</a:t>
            </a:r>
            <a:r>
              <a:rPr kumimoji="1" lang="en-US" altLang="ja-JP" sz="2800" dirty="0" smtClean="0">
                <a:latin typeface="Arial"/>
                <a:ea typeface="ＭＳ ゴシック"/>
                <a:cs typeface="Arial"/>
              </a:rPr>
              <a:t>: </a:t>
            </a:r>
            <a:r>
              <a:rPr kumimoji="1" lang="en-US" altLang="ja-JP" sz="2800" dirty="0" err="1" smtClean="0">
                <a:latin typeface="Arial"/>
                <a:ea typeface="ＭＳ ゴシック"/>
                <a:cs typeface="Arial"/>
              </a:rPr>
              <a:t>Tromsø</a:t>
            </a:r>
            <a:r>
              <a:rPr kumimoji="1" lang="en-US" altLang="ja-JP" sz="2800" dirty="0" smtClean="0">
                <a:latin typeface="Arial"/>
                <a:ea typeface="ＭＳ ゴシック"/>
                <a:cs typeface="Arial"/>
              </a:rPr>
              <a:t> (NOR), </a:t>
            </a:r>
            <a:r>
              <a:rPr kumimoji="1" lang="en-US" altLang="ja-JP" sz="2800" dirty="0" err="1" smtClean="0">
                <a:latin typeface="Arial"/>
                <a:ea typeface="ＭＳ ゴシック"/>
                <a:cs typeface="Arial"/>
              </a:rPr>
              <a:t>Sodankyla</a:t>
            </a:r>
            <a:r>
              <a:rPr kumimoji="1" lang="en-US" altLang="ja-JP" sz="2800" dirty="0">
                <a:latin typeface="Arial"/>
                <a:ea typeface="ＭＳ ゴシック"/>
                <a:cs typeface="Arial"/>
              </a:rPr>
              <a:t> </a:t>
            </a:r>
            <a:r>
              <a:rPr kumimoji="1" lang="en-US" altLang="ja-JP" sz="2800" dirty="0" smtClean="0">
                <a:latin typeface="Arial"/>
                <a:ea typeface="ＭＳ ゴシック"/>
                <a:cs typeface="Arial"/>
              </a:rPr>
              <a:t>(FIN), </a:t>
            </a:r>
            <a:r>
              <a:rPr kumimoji="1" lang="en-US" altLang="ja-JP" sz="2800" dirty="0" err="1" smtClean="0">
                <a:latin typeface="Arial"/>
                <a:ea typeface="ＭＳ ゴシック"/>
                <a:cs typeface="Arial"/>
              </a:rPr>
              <a:t>Tjautjas</a:t>
            </a:r>
            <a:r>
              <a:rPr kumimoji="1" lang="en-US" altLang="ja-JP" sz="2800" dirty="0" smtClean="0">
                <a:latin typeface="Arial"/>
                <a:ea typeface="ＭＳ ゴシック"/>
                <a:cs typeface="Arial"/>
              </a:rPr>
              <a:t> (SWE)</a:t>
            </a:r>
            <a:br>
              <a:rPr kumimoji="1" lang="en-US" altLang="ja-JP" sz="2800" dirty="0" smtClean="0">
                <a:latin typeface="Arial"/>
                <a:ea typeface="ＭＳ ゴシック"/>
                <a:cs typeface="Arial"/>
              </a:rPr>
            </a:br>
            <a:r>
              <a:rPr kumimoji="1" lang="ja-JP" altLang="en-US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第二次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: 2017 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年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 9 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月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 – 2018 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年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 3 </a:t>
            </a:r>
            <a:r>
              <a:rPr kumimoji="1" lang="ja-JP" altLang="en-US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月</a:t>
            </a:r>
            <a:r>
              <a:rPr kumimoji="1" lang="en-US" altLang="ja-JP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/>
            </a:r>
            <a:br>
              <a:rPr kumimoji="1" lang="en-US" altLang="ja-JP" sz="28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</a:br>
            <a:r>
              <a:rPr kumimoji="1" lang="en-US" altLang="ja-JP" sz="2800" dirty="0" smtClean="0">
                <a:latin typeface="Arial"/>
                <a:ea typeface="ＭＳ ゴシック"/>
                <a:cs typeface="Arial"/>
              </a:rPr>
              <a:t>		</a:t>
            </a:r>
            <a:r>
              <a:rPr kumimoji="1" lang="ja-JP" altLang="en-US" sz="2800" dirty="0">
                <a:latin typeface="Arial"/>
                <a:ea typeface="ＭＳ ゴシック"/>
                <a:cs typeface="Arial"/>
              </a:rPr>
              <a:t>光学観測拠点</a:t>
            </a:r>
            <a:r>
              <a:rPr kumimoji="1" lang="en-US" altLang="ja-JP" sz="2800" dirty="0">
                <a:latin typeface="Arial"/>
                <a:ea typeface="ＭＳ ゴシック"/>
                <a:cs typeface="Arial"/>
              </a:rPr>
              <a:t>: </a:t>
            </a:r>
            <a:r>
              <a:rPr kumimoji="1" lang="en-US" altLang="ja-JP" sz="2800" dirty="0" err="1" smtClean="0">
                <a:latin typeface="Arial"/>
                <a:ea typeface="ＭＳ ゴシック"/>
                <a:cs typeface="Arial"/>
              </a:rPr>
              <a:t>Tromsø</a:t>
            </a:r>
            <a:r>
              <a:rPr kumimoji="1" lang="en-US" altLang="ja-JP" sz="2800" dirty="0" smtClean="0">
                <a:latin typeface="Arial"/>
                <a:ea typeface="ＭＳ ゴシック"/>
                <a:cs typeface="Arial"/>
              </a:rPr>
              <a:t> (NOR), </a:t>
            </a:r>
            <a:r>
              <a:rPr kumimoji="1" lang="en-US" altLang="ja-JP" sz="2800" dirty="0" err="1" smtClean="0">
                <a:latin typeface="Arial"/>
                <a:ea typeface="ＭＳ ゴシック"/>
                <a:cs typeface="Arial"/>
              </a:rPr>
              <a:t>Tjautjas</a:t>
            </a:r>
            <a:r>
              <a:rPr kumimoji="1" lang="en-US" altLang="ja-JP" sz="2800" dirty="0" smtClean="0">
                <a:latin typeface="Arial"/>
                <a:ea typeface="ＭＳ ゴシック"/>
                <a:cs typeface="Arial"/>
              </a:rPr>
              <a:t> (SWE), </a:t>
            </a:r>
            <a:r>
              <a:rPr kumimoji="1" lang="en-US" altLang="ja-JP" sz="2800" dirty="0" err="1" smtClean="0">
                <a:latin typeface="Arial"/>
                <a:ea typeface="ＭＳ ゴシック"/>
                <a:cs typeface="Arial"/>
              </a:rPr>
              <a:t>Kevo</a:t>
            </a:r>
            <a:r>
              <a:rPr kumimoji="1" lang="en-US" altLang="ja-JP" sz="2800" dirty="0" smtClean="0">
                <a:latin typeface="Arial"/>
                <a:ea typeface="ＭＳ ゴシック"/>
                <a:cs typeface="Arial"/>
              </a:rPr>
              <a:t> (FIN)</a:t>
            </a:r>
            <a:br>
              <a:rPr kumimoji="1" lang="en-US" altLang="ja-JP" sz="2800" dirty="0" smtClean="0">
                <a:latin typeface="Arial"/>
                <a:ea typeface="ＭＳ ゴシック"/>
                <a:cs typeface="Arial"/>
              </a:rPr>
            </a:br>
            <a:r>
              <a:rPr kumimoji="1" lang="en-US" altLang="ja-JP" sz="2800" dirty="0" smtClean="0">
                <a:latin typeface="Arial"/>
                <a:ea typeface="ＭＳ ゴシック"/>
                <a:cs typeface="Arial"/>
              </a:rPr>
              <a:t/>
            </a:r>
            <a:br>
              <a:rPr kumimoji="1" lang="en-US" altLang="ja-JP" sz="2800" dirty="0" smtClean="0">
                <a:latin typeface="Arial"/>
                <a:ea typeface="ＭＳ ゴシック"/>
                <a:cs typeface="Arial"/>
              </a:rPr>
            </a:br>
            <a:r>
              <a:rPr kumimoji="1" lang="en-US" altLang="ja-JP" sz="2800" dirty="0" smtClean="0">
                <a:latin typeface="Arial"/>
                <a:ea typeface="ＭＳ ゴシック"/>
                <a:cs typeface="Arial"/>
              </a:rPr>
              <a:t/>
            </a:r>
            <a:br>
              <a:rPr kumimoji="1" lang="en-US" altLang="ja-JP" sz="2800" dirty="0" smtClean="0">
                <a:latin typeface="Arial"/>
                <a:ea typeface="ＭＳ ゴシック"/>
                <a:cs typeface="Arial"/>
              </a:rPr>
            </a:br>
            <a:r>
              <a:rPr kumimoji="1" lang="en-US" altLang="ja-JP" sz="2800" dirty="0" smtClean="0">
                <a:latin typeface="Arial"/>
                <a:ea typeface="ＭＳ ゴシック"/>
                <a:cs typeface="Arial"/>
              </a:rPr>
              <a:t/>
            </a:r>
            <a:br>
              <a:rPr kumimoji="1" lang="en-US" altLang="ja-JP" sz="2800" dirty="0" smtClean="0">
                <a:latin typeface="Arial"/>
                <a:ea typeface="ＭＳ ゴシック"/>
                <a:cs typeface="Arial"/>
              </a:rPr>
            </a:br>
            <a:r>
              <a:rPr kumimoji="1" lang="en-US" altLang="ja-JP" sz="2800" dirty="0" smtClean="0">
                <a:latin typeface="Arial"/>
                <a:ea typeface="ＭＳ ゴシック"/>
                <a:cs typeface="Arial"/>
              </a:rPr>
              <a:t/>
            </a:r>
            <a:br>
              <a:rPr kumimoji="1" lang="en-US" altLang="ja-JP" sz="2800" dirty="0" smtClean="0">
                <a:latin typeface="Arial"/>
                <a:ea typeface="ＭＳ ゴシック"/>
                <a:cs typeface="Arial"/>
              </a:rPr>
            </a:br>
            <a:endParaRPr kumimoji="1" lang="en-US" altLang="ja-JP" sz="2800" dirty="0" smtClean="0">
              <a:latin typeface="Arial"/>
              <a:ea typeface="ＭＳ ゴシック"/>
              <a:cs typeface="Arial"/>
            </a:endParaRPr>
          </a:p>
          <a:p>
            <a:pPr algn="l">
              <a:lnSpc>
                <a:spcPct val="120000"/>
              </a:lnSpc>
            </a:pPr>
            <a:r>
              <a:rPr kumimoji="1" lang="ja-JP" altLang="en-US" dirty="0" smtClean="0">
                <a:latin typeface="Arial"/>
                <a:ea typeface="ＭＳ ゴシック"/>
                <a:cs typeface="Arial"/>
              </a:rPr>
              <a:t>アラスカにおけるロケット実験</a:t>
            </a:r>
            <a:r>
              <a:rPr kumimoji="1" lang="en-US" altLang="ja-JP" dirty="0" smtClean="0">
                <a:latin typeface="Arial"/>
                <a:ea typeface="ＭＳ ゴシック"/>
                <a:cs typeface="Arial"/>
              </a:rPr>
              <a:t> + </a:t>
            </a:r>
            <a:r>
              <a:rPr kumimoji="1" lang="ja-JP" altLang="en-US" dirty="0" smtClean="0">
                <a:latin typeface="Arial"/>
                <a:ea typeface="ＭＳ ゴシック"/>
                <a:cs typeface="Arial"/>
              </a:rPr>
              <a:t>地上キャンペーン観測</a:t>
            </a:r>
            <a:r>
              <a:rPr kumimoji="1" lang="en-US" altLang="ja-JP" dirty="0" smtClean="0">
                <a:latin typeface="Arial"/>
                <a:ea typeface="ＭＳ ゴシック"/>
                <a:cs typeface="Arial"/>
              </a:rPr>
              <a:t>:</a:t>
            </a:r>
            <a:br>
              <a:rPr kumimoji="1" lang="en-US" altLang="ja-JP" dirty="0" smtClean="0">
                <a:latin typeface="Arial"/>
                <a:ea typeface="ＭＳ ゴシック"/>
                <a:cs typeface="Arial"/>
              </a:rPr>
            </a:br>
            <a:r>
              <a:rPr kumimoji="1" lang="en-US" altLang="ja-JP" sz="24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2018 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年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 1 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月中旬に</a:t>
            </a:r>
            <a:r>
              <a:rPr kumimoji="1" lang="en-US" altLang="ja-JP" sz="24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 Poker Flat 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Arial"/>
                <a:ea typeface="ＭＳ ゴシック"/>
                <a:cs typeface="Arial"/>
              </a:rPr>
              <a:t>から</a:t>
            </a:r>
            <a:r>
              <a:rPr kumimoji="1" lang="ja-JP" altLang="en-US" sz="2400" dirty="0" smtClean="0">
                <a:latin typeface="Arial"/>
                <a:ea typeface="ＭＳ ゴシック"/>
                <a:cs typeface="Arial"/>
              </a:rPr>
              <a:t>の打ち上げを予定</a:t>
            </a:r>
            <a:r>
              <a:rPr kumimoji="1" lang="en-US" altLang="ja-JP" sz="2400" dirty="0" smtClean="0">
                <a:latin typeface="Arial"/>
                <a:ea typeface="ＭＳ ゴシック"/>
                <a:cs typeface="Arial"/>
              </a:rPr>
              <a:t>, </a:t>
            </a:r>
            <a:r>
              <a:rPr kumimoji="1" lang="ja-JP" altLang="en-US" sz="2400" dirty="0" smtClean="0">
                <a:latin typeface="Arial"/>
                <a:ea typeface="ＭＳ ゴシック"/>
                <a:cs typeface="Arial"/>
              </a:rPr>
              <a:t>地上連携観測を広く実施したい</a:t>
            </a:r>
            <a:endParaRPr kumimoji="1" lang="ja-JP" altLang="en-US" sz="2400" dirty="0">
              <a:latin typeface="Arial"/>
              <a:ea typeface="ＭＳ ゴシック"/>
              <a:cs typeface="Arial"/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10" y="5164832"/>
            <a:ext cx="3316373" cy="2988669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391" y="5164832"/>
            <a:ext cx="3316374" cy="2988669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573" y="5164832"/>
            <a:ext cx="3314930" cy="2987367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312" y="5173302"/>
            <a:ext cx="3306975" cy="2980199"/>
          </a:xfrm>
          <a:prstGeom prst="rect">
            <a:avLst/>
          </a:prstGeom>
        </p:spPr>
      </p:pic>
      <p:sp>
        <p:nvSpPr>
          <p:cNvPr id="28" name="テキスト ボックス 27"/>
          <p:cNvSpPr txBox="1"/>
          <p:nvPr/>
        </p:nvSpPr>
        <p:spPr>
          <a:xfrm>
            <a:off x="498656" y="5180705"/>
            <a:ext cx="1211690" cy="46166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  <a:latin typeface="Arial"/>
                <a:cs typeface="Arial"/>
              </a:rPr>
              <a:t>201611</a:t>
            </a:r>
            <a:endParaRPr kumimoji="1" lang="ja-JP" alt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625648" y="5163946"/>
            <a:ext cx="1211690" cy="461665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1"/>
                </a:solidFill>
                <a:latin typeface="Arial"/>
                <a:cs typeface="Arial"/>
              </a:rPr>
              <a:t>201702</a:t>
            </a:r>
            <a:endParaRPr kumimoji="1" lang="ja-JP" altLang="en-US"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752640" y="5159351"/>
            <a:ext cx="1211690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00"/>
                </a:solidFill>
                <a:latin typeface="Arial"/>
                <a:cs typeface="Arial"/>
              </a:rPr>
              <a:t>201711</a:t>
            </a:r>
            <a:endParaRPr kumimoji="1" lang="ja-JP" alt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879632" y="5164832"/>
            <a:ext cx="1211690" cy="461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00"/>
                </a:solidFill>
                <a:latin typeface="Arial"/>
                <a:cs typeface="Arial"/>
              </a:rPr>
              <a:t>201802</a:t>
            </a:r>
            <a:endParaRPr kumimoji="1" lang="ja-JP" altLang="en-US" sz="24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7501468"/>
      </p:ext>
    </p:extLst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23</Words>
  <Application>Microsoft Macintosh PowerPoint</Application>
  <PresentationFormat>ユーザー設定</PresentationFormat>
  <Paragraphs>7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White</vt:lpstr>
      <vt:lpstr>研究期間中の主なイベント 興味のある方は、psa.kibans@gmail.com まで是非ご一報ください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S520 ロケット観測計画 （細川）</dc:title>
  <cp:lastModifiedBy>細川 敬祐</cp:lastModifiedBy>
  <cp:revision>6</cp:revision>
  <dcterms:modified xsi:type="dcterms:W3CDTF">2015-10-27T00:19:31Z</dcterms:modified>
</cp:coreProperties>
</file>