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6" r:id="rId5"/>
    <p:sldId id="261" r:id="rId6"/>
    <p:sldId id="265" r:id="rId7"/>
    <p:sldId id="262" r:id="rId8"/>
    <p:sldId id="276" r:id="rId9"/>
    <p:sldId id="277" r:id="rId10"/>
    <p:sldId id="278" r:id="rId11"/>
    <p:sldId id="267" r:id="rId12"/>
    <p:sldId id="259" r:id="rId13"/>
    <p:sldId id="272" r:id="rId14"/>
    <p:sldId id="273" r:id="rId15"/>
    <p:sldId id="275" r:id="rId16"/>
    <p:sldId id="274" r:id="rId17"/>
    <p:sldId id="268" r:id="rId18"/>
    <p:sldId id="260" r:id="rId19"/>
    <p:sldId id="279" r:id="rId20"/>
    <p:sldId id="280" r:id="rId21"/>
    <p:sldId id="281" r:id="rId22"/>
    <p:sldId id="282" r:id="rId23"/>
    <p:sldId id="285" r:id="rId24"/>
    <p:sldId id="283" r:id="rId25"/>
    <p:sldId id="284" r:id="rId26"/>
    <p:sldId id="286" r:id="rId2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2144" y="-1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28AF7-8797-D548-946F-7DA24EF32804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7C993-4361-9A4F-A79B-E9DBA43491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2388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7C993-4361-9A4F-A79B-E9DBA434912E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0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74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553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52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56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00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482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48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70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09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0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646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B5F77-FF33-314E-AD00-6503A86AADF2}" type="datetimeFigureOut">
              <a:rPr kumimoji="1" lang="ja-JP" altLang="en-US" smtClean="0"/>
              <a:t>11/10/07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A1E0-4A96-A246-84C6-49719CA06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21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56240" y="339200"/>
            <a:ext cx="7772400" cy="1470025"/>
          </a:xfrm>
        </p:spPr>
        <p:txBody>
          <a:bodyPr>
            <a:normAutofit fontScale="90000"/>
          </a:bodyPr>
          <a:lstStyle/>
          <a:p>
            <a:pPr algn="r">
              <a:lnSpc>
                <a:spcPct val="140000"/>
              </a:lnSpc>
            </a:pPr>
            <a:r>
              <a:rPr kumimoji="1" lang="ja-JP" altLang="en-US" sz="6000" dirty="0" smtClean="0">
                <a:solidFill>
                  <a:schemeClr val="bg1"/>
                </a:solidFill>
              </a:rPr>
              <a:t>宇宙通信工学</a:t>
            </a:r>
            <a:r>
              <a:rPr kumimoji="1" lang="en-US" altLang="ja-JP" sz="6000" dirty="0" smtClean="0">
                <a:solidFill>
                  <a:schemeClr val="bg1"/>
                </a:solidFill>
              </a:rPr>
              <a:t/>
            </a:r>
            <a:br>
              <a:rPr kumimoji="1" lang="en-US" altLang="ja-JP" sz="6000" dirty="0" smtClean="0">
                <a:solidFill>
                  <a:schemeClr val="bg1"/>
                </a:solidFill>
              </a:rPr>
            </a:br>
            <a:r>
              <a:rPr lang="ja-JP" altLang="en-US" dirty="0" smtClean="0">
                <a:solidFill>
                  <a:schemeClr val="bg1">
                    <a:lumMod val="85000"/>
                  </a:schemeClr>
                </a:solidFill>
              </a:rPr>
              <a:t>模擬授業</a:t>
            </a:r>
            <a:endParaRPr kumimoji="1" lang="ja-JP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6800" y="5385684"/>
            <a:ext cx="6400800" cy="2402559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kumimoji="1" lang="ja-JP" altLang="en-US" sz="2800" dirty="0" smtClean="0">
                <a:solidFill>
                  <a:schemeClr val="bg1"/>
                </a:solidFill>
              </a:rPr>
              <a:t>冨澤一郎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, 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細川敬祐</a:t>
            </a:r>
            <a:endParaRPr kumimoji="1" lang="en-US" altLang="ja-JP" sz="2800" dirty="0" smtClean="0">
              <a:solidFill>
                <a:srgbClr val="D9D9D9"/>
              </a:solidFill>
            </a:endParaRPr>
          </a:p>
          <a:p>
            <a:pPr algn="l">
              <a:lnSpc>
                <a:spcPct val="130000"/>
              </a:lnSpc>
            </a:pPr>
            <a:r>
              <a:rPr lang="ja-JP" altLang="en-US" sz="2400" dirty="0" smtClean="0">
                <a:solidFill>
                  <a:srgbClr val="D9D9D9"/>
                </a:solidFill>
              </a:rPr>
              <a:t>宇宙・電磁環境研究センター</a:t>
            </a:r>
            <a:endParaRPr kumimoji="1" lang="ja-JP" altLang="en-US" sz="24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64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スクリーンショット 2011-10-07 18.06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6" y="1270162"/>
            <a:ext cx="7192035" cy="5400000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685800" y="129123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4000" dirty="0" smtClean="0">
                <a:latin typeface="Arial"/>
                <a:cs typeface="Arial"/>
              </a:rPr>
              <a:t>Part IV-3 </a:t>
            </a:r>
            <a:r>
              <a:rPr lang="ja-JP" altLang="en-US" sz="4000" dirty="0" smtClean="0">
                <a:latin typeface="Arial"/>
                <a:cs typeface="Arial"/>
              </a:rPr>
              <a:t>宇宙システムの構成</a:t>
            </a:r>
            <a:endParaRPr lang="ja-JP" alt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583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6214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Arial"/>
                <a:cs typeface="Arial"/>
              </a:rPr>
              <a:t>講義＠調布</a:t>
            </a:r>
            <a:r>
              <a:rPr lang="en-US" altLang="ja-JP" sz="8000" dirty="0" smtClean="0">
                <a:latin typeface="Arial"/>
                <a:cs typeface="Arial"/>
              </a:rPr>
              <a:t/>
            </a:r>
            <a:br>
              <a:rPr lang="en-US" altLang="ja-JP" sz="8000" dirty="0" smtClean="0">
                <a:latin typeface="Arial"/>
                <a:cs typeface="Arial"/>
              </a:rPr>
            </a:br>
            <a:r>
              <a:rPr lang="en-US" altLang="ja-JP" sz="3600" dirty="0" smtClean="0">
                <a:latin typeface="Arial"/>
                <a:cs typeface="Arial"/>
              </a:rPr>
              <a:t> 8 </a:t>
            </a:r>
            <a:r>
              <a:rPr lang="ja-JP" altLang="en-US" sz="3600" dirty="0" smtClean="0">
                <a:latin typeface="Arial"/>
                <a:cs typeface="Arial"/>
              </a:rPr>
              <a:t>月後半</a:t>
            </a:r>
            <a:endParaRPr kumimoji="1" lang="ja-JP" alt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7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ラインナップ</a:t>
            </a:r>
            <a:endParaRPr kumimoji="1" lang="ja-JP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0120" y="1489764"/>
            <a:ext cx="8229600" cy="510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衛星通信概論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	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小島　　</a:t>
            </a:r>
            <a:endParaRPr lang="en-US" altLang="ja-JP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30000"/>
              </a:lnSpc>
            </a:pP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デジタル衛星通信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小島</a:t>
            </a:r>
          </a:p>
          <a:p>
            <a:pPr>
              <a:lnSpc>
                <a:spcPct val="130000"/>
              </a:lnSpc>
            </a:pP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衛星通信ミッション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唐沢</a:t>
            </a:r>
          </a:p>
          <a:p>
            <a:pPr>
              <a:lnSpc>
                <a:spcPct val="130000"/>
              </a:lnSpc>
            </a:pP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衛星通信回線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			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中嶋　</a:t>
            </a:r>
          </a:p>
          <a:p>
            <a:pPr>
              <a:lnSpc>
                <a:spcPct val="130000"/>
              </a:lnSpc>
            </a:pP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アンテナシステム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		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安藤</a:t>
            </a:r>
          </a:p>
          <a:p>
            <a:pPr>
              <a:lnSpc>
                <a:spcPct val="130000"/>
              </a:lnSpc>
            </a:pPr>
            <a:r>
              <a:rPr lang="ja-JP" alt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宇宙電磁環境</a:t>
            </a:r>
            <a:r>
              <a:rPr lang="en-US" altLang="ja-JP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			</a:t>
            </a:r>
            <a:r>
              <a:rPr lang="ja-JP" alt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田口</a:t>
            </a:r>
            <a:endParaRPr lang="en-US" altLang="ja-JP" dirty="0" smtClean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5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宇宙電磁環境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（担当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田口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准教授）</a:t>
            </a:r>
            <a:endParaRPr kumimoji="1" lang="ja-JP" altLang="en-US" dirty="0"/>
          </a:p>
        </p:txBody>
      </p:sp>
      <p:pic>
        <p:nvPicPr>
          <p:cNvPr id="9" name="図 8" descr="スクリーンショット 2011-10-07 18.35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7" y="1417638"/>
            <a:ext cx="7405741" cy="5126124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55643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宇宙電磁環境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（担当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田口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准教授）</a:t>
            </a:r>
            <a:endParaRPr kumimoji="1" lang="ja-JP" altLang="en-US" dirty="0"/>
          </a:p>
        </p:txBody>
      </p:sp>
      <p:pic>
        <p:nvPicPr>
          <p:cNvPr id="3" name="図 2" descr="スクリーンショット 2011-10-07 18.3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7" y="1417638"/>
            <a:ext cx="7393902" cy="5121572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176167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宇宙電磁環境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（担当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田口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准教授）</a:t>
            </a:r>
            <a:endParaRPr kumimoji="1" lang="ja-JP" altLang="en-US" dirty="0"/>
          </a:p>
        </p:txBody>
      </p:sp>
      <p:pic>
        <p:nvPicPr>
          <p:cNvPr id="4" name="図 3" descr="スクリーンショット 2011-10-07 18.2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7" y="1417638"/>
            <a:ext cx="7393902" cy="5126124"/>
          </a:xfrm>
          <a:prstGeom prst="rect">
            <a:avLst/>
          </a:prstGeom>
          <a:ln w="57150" cmpd="sng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247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宇宙電磁環境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（担当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: 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田口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准教授）</a:t>
            </a:r>
            <a:endParaRPr kumimoji="1" lang="ja-JP" altLang="en-US" dirty="0"/>
          </a:p>
        </p:txBody>
      </p:sp>
      <p:pic>
        <p:nvPicPr>
          <p:cNvPr id="3" name="図 2" descr="スクリーンショット 2011-10-07 18.32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17" y="1417638"/>
            <a:ext cx="7393902" cy="5132376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46976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6214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ja-JP" altLang="en-US" sz="8000" dirty="0" smtClean="0">
                <a:latin typeface="Arial"/>
                <a:cs typeface="Arial"/>
              </a:rPr>
              <a:t>実習＠菅平</a:t>
            </a:r>
            <a:r>
              <a:rPr lang="en-US" altLang="ja-JP" sz="8000" dirty="0" smtClean="0">
                <a:latin typeface="Arial"/>
                <a:cs typeface="Arial"/>
              </a:rPr>
              <a:t/>
            </a:r>
            <a:br>
              <a:rPr lang="en-US" altLang="ja-JP" sz="8000" dirty="0" smtClean="0">
                <a:latin typeface="Arial"/>
                <a:cs typeface="Arial"/>
              </a:rPr>
            </a:br>
            <a:r>
              <a:rPr lang="en-US" altLang="ja-JP" sz="3600" dirty="0" smtClean="0">
                <a:latin typeface="Arial"/>
                <a:cs typeface="Arial"/>
              </a:rPr>
              <a:t> 8 </a:t>
            </a:r>
            <a:r>
              <a:rPr lang="ja-JP" altLang="en-US" sz="3600" dirty="0" smtClean="0">
                <a:latin typeface="Arial"/>
                <a:cs typeface="Arial"/>
              </a:rPr>
              <a:t>月後半</a:t>
            </a:r>
            <a:endParaRPr kumimoji="1" lang="ja-JP" alt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1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sugadaira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0" y="-70565"/>
            <a:ext cx="9405907" cy="70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菅平における実習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62276"/>
              </p:ext>
            </p:extLst>
          </p:nvPr>
        </p:nvGraphicFramePr>
        <p:xfrm>
          <a:off x="352792" y="1398475"/>
          <a:ext cx="8696396" cy="511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099"/>
                <a:gridCol w="2174099"/>
                <a:gridCol w="2174099"/>
                <a:gridCol w="2174099"/>
              </a:tblGrid>
              <a:tr h="10157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>
                          <a:solidFill>
                            <a:srgbClr val="FFFFFF"/>
                          </a:solidFill>
                          <a:latin typeface="+mj-ea"/>
                          <a:ea typeface="+mj-ea"/>
                          <a:cs typeface="Arial"/>
                        </a:rPr>
                        <a:t>DAY</a:t>
                      </a:r>
                      <a:r>
                        <a:rPr kumimoji="1" lang="en-US" altLang="ja-JP" sz="4000" baseline="0" dirty="0" smtClean="0">
                          <a:solidFill>
                            <a:srgbClr val="FFFFFF"/>
                          </a:solidFill>
                          <a:latin typeface="+mj-ea"/>
                          <a:ea typeface="+mj-ea"/>
                          <a:cs typeface="Arial"/>
                        </a:rPr>
                        <a:t> 1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2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3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4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調布発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衛星軌道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予測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取得画像解析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FFFF"/>
                          </a:solidFill>
                        </a:rPr>
                        <a:t>班別</a:t>
                      </a:r>
                      <a:endParaRPr kumimoji="1" lang="en-US" altLang="ja-JP" sz="32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FFFF"/>
                          </a:solidFill>
                        </a:rPr>
                        <a:t>プレゼン</a:t>
                      </a:r>
                      <a:endParaRPr kumimoji="1" lang="ja-JP" altLang="en-US" sz="3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IHI</a:t>
                      </a:r>
                    </a:p>
                    <a:p>
                      <a:pPr algn="ctr"/>
                      <a:r>
                        <a:rPr kumimoji="1" lang="ja-JP" alt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エアロスペース見学</a:t>
                      </a:r>
                      <a:endParaRPr kumimoji="1" lang="ja-JP" altLang="en-US" sz="2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衛星追尾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（練習）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取得画像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処理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菅平発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菅平到着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衛星追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尾</a:t>
                      </a:r>
                      <a:endParaRPr kumimoji="1" lang="en-US" altLang="ja-JP" sz="40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（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本番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）</a:t>
                      </a:r>
                    </a:p>
                  </a:txBody>
                  <a:tcPr anchor="ctr"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プレゼン準備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調布着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19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sugadaira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0" y="-70565"/>
            <a:ext cx="9405907" cy="70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FF"/>
                </a:solidFill>
              </a:rPr>
              <a:t>菅平における実習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98359"/>
              </p:ext>
            </p:extLst>
          </p:nvPr>
        </p:nvGraphicFramePr>
        <p:xfrm>
          <a:off x="352792" y="1398475"/>
          <a:ext cx="8696396" cy="5111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099"/>
                <a:gridCol w="2174099"/>
                <a:gridCol w="2174099"/>
                <a:gridCol w="2174099"/>
              </a:tblGrid>
              <a:tr h="10157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 smtClean="0">
                          <a:solidFill>
                            <a:srgbClr val="FFFFFF"/>
                          </a:solidFill>
                          <a:latin typeface="+mj-ea"/>
                          <a:ea typeface="+mj-ea"/>
                          <a:cs typeface="Arial"/>
                        </a:rPr>
                        <a:t>DAY</a:t>
                      </a:r>
                      <a:r>
                        <a:rPr kumimoji="1" lang="en-US" altLang="ja-JP" sz="4000" baseline="0" dirty="0" smtClean="0">
                          <a:solidFill>
                            <a:srgbClr val="FFFFFF"/>
                          </a:solidFill>
                          <a:latin typeface="+mj-ea"/>
                          <a:ea typeface="+mj-ea"/>
                          <a:cs typeface="Arial"/>
                        </a:rPr>
                        <a:t> 1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  <a:latin typeface="+mj-ea"/>
                        <a:ea typeface="+mj-ea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2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3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kern="120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DAY</a:t>
                      </a:r>
                      <a:r>
                        <a:rPr kumimoji="1" lang="en-US" altLang="ja-JP" sz="4000" b="1" kern="1200" baseline="0" dirty="0" smtClean="0">
                          <a:solidFill>
                            <a:srgbClr val="FFFFFF"/>
                          </a:solidFill>
                          <a:latin typeface="+mj-ea"/>
                          <a:ea typeface="+mn-ea"/>
                          <a:cs typeface="Arial"/>
                        </a:rPr>
                        <a:t> 4</a:t>
                      </a:r>
                      <a:endParaRPr kumimoji="1" lang="ja-JP" altLang="en-US" sz="4000" b="1" kern="1200" dirty="0" smtClean="0">
                        <a:solidFill>
                          <a:srgbClr val="FFFFFF"/>
                        </a:solidFill>
                        <a:latin typeface="+mj-ea"/>
                        <a:ea typeface="+mn-ea"/>
                        <a:cs typeface="Arial"/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調布発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衛星軌道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予測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取得画像解析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FFFF"/>
                          </a:solidFill>
                        </a:rPr>
                        <a:t>班別</a:t>
                      </a:r>
                      <a:endParaRPr kumimoji="1" lang="en-US" altLang="ja-JP" sz="32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200" dirty="0" smtClean="0">
                          <a:solidFill>
                            <a:srgbClr val="FFFFFF"/>
                          </a:solidFill>
                        </a:rPr>
                        <a:t>プレゼン</a:t>
                      </a:r>
                      <a:endParaRPr kumimoji="1" lang="ja-JP" altLang="en-US" sz="32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IHI</a:t>
                      </a:r>
                    </a:p>
                    <a:p>
                      <a:pPr algn="ctr"/>
                      <a:r>
                        <a:rPr kumimoji="1" lang="ja-JP" altLang="en-US" sz="240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エアロスペース見学</a:t>
                      </a:r>
                      <a:endParaRPr kumimoji="1" lang="ja-JP" altLang="en-US" sz="2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衛星追尾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（練習）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取得画像</a:t>
                      </a:r>
                      <a:endParaRPr kumimoji="1" lang="en-US" altLang="ja-JP" sz="36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処理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菅平発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3652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菅平到着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衛星追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尾</a:t>
                      </a:r>
                      <a:endParaRPr kumimoji="1" lang="en-US" altLang="ja-JP" sz="40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（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本番</a:t>
                      </a:r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）</a:t>
                      </a:r>
                    </a:p>
                  </a:txBody>
                  <a:tcPr anchor="ctr"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 smtClean="0">
                          <a:solidFill>
                            <a:srgbClr val="FFFFFF"/>
                          </a:solidFill>
                        </a:rPr>
                        <a:t>プレゼン準備</a:t>
                      </a:r>
                      <a:endParaRPr kumimoji="1" lang="ja-JP" altLang="en-US" sz="3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>
                          <a:solidFill>
                            <a:srgbClr val="FFFFFF"/>
                          </a:solidFill>
                        </a:rPr>
                        <a:t>調布着</a:t>
                      </a:r>
                      <a:endParaRPr kumimoji="1" lang="ja-JP" altLang="en-US" sz="40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フリーフォーム 7"/>
          <p:cNvSpPr/>
          <p:nvPr/>
        </p:nvSpPr>
        <p:spPr>
          <a:xfrm>
            <a:off x="3616147" y="3016638"/>
            <a:ext cx="4374655" cy="2928432"/>
          </a:xfrm>
          <a:custGeom>
            <a:avLst/>
            <a:gdLst>
              <a:gd name="connsiteX0" fmla="*/ 0 w 4374655"/>
              <a:gd name="connsiteY0" fmla="*/ 123488 h 2928432"/>
              <a:gd name="connsiteX1" fmla="*/ 52919 w 4374655"/>
              <a:gd name="connsiteY1" fmla="*/ 2875509 h 2928432"/>
              <a:gd name="connsiteX2" fmla="*/ 2204967 w 4374655"/>
              <a:gd name="connsiteY2" fmla="*/ 0 h 2928432"/>
              <a:gd name="connsiteX3" fmla="*/ 2204967 w 4374655"/>
              <a:gd name="connsiteY3" fmla="*/ 2928432 h 2928432"/>
              <a:gd name="connsiteX4" fmla="*/ 4374655 w 4374655"/>
              <a:gd name="connsiteY4" fmla="*/ 35282 h 292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655" h="2928432">
                <a:moveTo>
                  <a:pt x="0" y="123488"/>
                </a:moveTo>
                <a:lnTo>
                  <a:pt x="52919" y="2875509"/>
                </a:lnTo>
                <a:lnTo>
                  <a:pt x="2204967" y="0"/>
                </a:lnTo>
                <a:lnTo>
                  <a:pt x="2204967" y="2928432"/>
                </a:lnTo>
                <a:lnTo>
                  <a:pt x="4374655" y="35282"/>
                </a:lnTo>
              </a:path>
            </a:pathLst>
          </a:custGeom>
          <a:ln w="76200" cmpd="sng">
            <a:solidFill>
              <a:srgbClr val="FF0000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7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宇宙通信に関する総合学習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794251"/>
            <a:ext cx="8229600" cy="4525963"/>
          </a:xfrm>
        </p:spPr>
        <p:txBody>
          <a:bodyPr/>
          <a:lstStyle/>
          <a:p>
            <a:r>
              <a:rPr kumimoji="1" lang="ja-JP" altLang="en-US" dirty="0" smtClean="0">
                <a:latin typeface="Arial"/>
                <a:cs typeface="Arial"/>
              </a:rPr>
              <a:t>宇宙・衛星通信の成り立ちと全体像を学ぶ</a:t>
            </a:r>
            <a:r>
              <a:rPr kumimoji="1" lang="en-US" altLang="ja-JP" dirty="0" smtClean="0">
                <a:latin typeface="Arial"/>
                <a:cs typeface="Arial"/>
              </a:rPr>
              <a:t>.</a:t>
            </a:r>
            <a:br>
              <a:rPr kumimoji="1" lang="en-US" altLang="ja-JP" dirty="0" smtClean="0">
                <a:latin typeface="Arial"/>
                <a:cs typeface="Arial"/>
              </a:rPr>
            </a:br>
            <a:r>
              <a:rPr kumimoji="1" lang="en-US" altLang="ja-JP" dirty="0" smtClean="0">
                <a:latin typeface="Arial"/>
                <a:cs typeface="Arial"/>
              </a:rPr>
              <a:t>→ e-Learning</a:t>
            </a:r>
            <a:br>
              <a:rPr kumimoji="1" lang="en-US" altLang="ja-JP" dirty="0" smtClean="0">
                <a:latin typeface="Arial"/>
                <a:cs typeface="Arial"/>
              </a:rPr>
            </a:br>
            <a:endParaRPr kumimoji="1" lang="en-US" altLang="ja-JP" dirty="0" smtClean="0">
              <a:latin typeface="Arial"/>
              <a:cs typeface="Arial"/>
            </a:endParaRPr>
          </a:p>
          <a:p>
            <a:r>
              <a:rPr lang="ja-JP" altLang="en-US" dirty="0" smtClean="0">
                <a:latin typeface="Arial"/>
                <a:cs typeface="Arial"/>
              </a:rPr>
              <a:t>関連要素に関する学問の基礎を学ぶ</a:t>
            </a:r>
            <a:r>
              <a:rPr lang="en-US" altLang="ja-JP" dirty="0" smtClean="0">
                <a:latin typeface="Arial"/>
                <a:cs typeface="Arial"/>
              </a:rPr>
              <a:t>.</a:t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dirty="0" smtClean="0">
                <a:latin typeface="Arial"/>
                <a:cs typeface="Arial"/>
              </a:rPr>
              <a:t>→ </a:t>
            </a:r>
            <a:r>
              <a:rPr lang="ja-JP" altLang="en-US" dirty="0" smtClean="0">
                <a:latin typeface="Arial"/>
                <a:cs typeface="Arial"/>
              </a:rPr>
              <a:t>講義＠調布</a:t>
            </a:r>
            <a:r>
              <a:rPr lang="en-US" altLang="ja-JP" dirty="0" smtClean="0">
                <a:latin typeface="Arial"/>
                <a:cs typeface="Arial"/>
              </a:rPr>
              <a:t/>
            </a:r>
            <a:br>
              <a:rPr lang="en-US" altLang="ja-JP" dirty="0" smtClean="0">
                <a:latin typeface="Arial"/>
                <a:cs typeface="Arial"/>
              </a:rPr>
            </a:br>
            <a:endParaRPr lang="en-US" altLang="ja-JP" dirty="0" smtClean="0">
              <a:latin typeface="Arial"/>
              <a:cs typeface="Arial"/>
            </a:endParaRPr>
          </a:p>
          <a:p>
            <a:r>
              <a:rPr lang="ja-JP" altLang="en-US" dirty="0" smtClean="0">
                <a:latin typeface="Arial"/>
                <a:cs typeface="Arial"/>
              </a:rPr>
              <a:t>実習を通して深い理解をする</a:t>
            </a:r>
            <a:r>
              <a:rPr lang="en-US" altLang="ja-JP" dirty="0" smtClean="0">
                <a:latin typeface="Arial"/>
                <a:cs typeface="Arial"/>
              </a:rPr>
              <a:t>.</a:t>
            </a:r>
            <a:br>
              <a:rPr lang="en-US" altLang="ja-JP" dirty="0" smtClean="0">
                <a:latin typeface="Arial"/>
                <a:cs typeface="Arial"/>
              </a:rPr>
            </a:br>
            <a:r>
              <a:rPr lang="en-US" altLang="ja-JP" dirty="0" smtClean="0">
                <a:latin typeface="Arial"/>
                <a:cs typeface="Arial"/>
              </a:rPr>
              <a:t>→ </a:t>
            </a:r>
            <a:r>
              <a:rPr lang="ja-JP" altLang="en-US" dirty="0" smtClean="0">
                <a:latin typeface="Arial"/>
                <a:cs typeface="Arial"/>
              </a:rPr>
              <a:t>実習＠菅平宇宙電波観測所</a:t>
            </a:r>
            <a:endParaRPr kumimoji="1" lang="ja-JP" alt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50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1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ja-JP" altLang="en-US" dirty="0" smtClean="0">
                <a:latin typeface="Arial"/>
                <a:cs typeface="Arial"/>
              </a:rPr>
              <a:t>衛星軌道予測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5" name="図 4" descr="スクリーンショット 2011-10-07 18.54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45" y="274638"/>
            <a:ext cx="4546586" cy="63407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08986" y="2149566"/>
            <a:ext cx="4092419" cy="369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衛星の軌道要素を用いて</a:t>
            </a:r>
            <a:r>
              <a:rPr lang="en-US" altLang="ja-JP" sz="28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latin typeface="Arial"/>
                <a:cs typeface="Arial"/>
              </a:rPr>
              <a:t>追尾する予定の</a:t>
            </a:r>
            <a:r>
              <a:rPr lang="ja-JP" altLang="en-US" sz="2800" dirty="0" smtClean="0">
                <a:latin typeface="Arial"/>
                <a:cs typeface="Arial"/>
              </a:rPr>
              <a:t>気象</a:t>
            </a:r>
            <a:r>
              <a:rPr kumimoji="1" lang="ja-JP" altLang="en-US" sz="2800" dirty="0" smtClean="0">
                <a:latin typeface="Arial"/>
                <a:cs typeface="Arial"/>
              </a:rPr>
              <a:t>衛星</a:t>
            </a:r>
            <a:endParaRPr kumimoji="1" lang="en-US" altLang="ja-JP" sz="28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latin typeface="Arial"/>
                <a:cs typeface="Arial"/>
              </a:rPr>
              <a:t>の軌道を</a:t>
            </a:r>
            <a:r>
              <a:rPr lang="ja-JP" altLang="en-US" sz="2800" dirty="0" smtClean="0">
                <a:latin typeface="Arial"/>
                <a:cs typeface="Arial"/>
              </a:rPr>
              <a:t>予測</a:t>
            </a:r>
            <a:r>
              <a:rPr lang="en-US" altLang="ja-JP" sz="28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ja-JP" sz="2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アンテナの操作に直結</a:t>
            </a:r>
            <a:r>
              <a:rPr lang="en-US" altLang="ja-JP" sz="28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kumimoji="1" lang="en-US" altLang="ja-JP" sz="2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班別に追尾計画を策定</a:t>
            </a:r>
            <a:r>
              <a:rPr lang="en-US" altLang="ja-JP" sz="2800" dirty="0" smtClean="0">
                <a:latin typeface="Arial"/>
                <a:cs typeface="Arial"/>
              </a:rPr>
              <a:t>.</a:t>
            </a:r>
            <a:endParaRPr kumimoji="1" lang="ja-JP" alt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41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2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衛星追尾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4" name="図 3" descr="スクリーンショット 2011-10-07 18.5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909" y="221714"/>
            <a:ext cx="7772256" cy="4086903"/>
          </a:xfrm>
          <a:prstGeom prst="rect">
            <a:avLst/>
          </a:prstGeom>
        </p:spPr>
      </p:pic>
      <p:pic>
        <p:nvPicPr>
          <p:cNvPr id="6" name="Picture 7" descr="2004081002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0" y="1859219"/>
            <a:ext cx="3053109" cy="246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2005081107s_kik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9" y="3687000"/>
            <a:ext cx="3952179" cy="29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850928" y="4410293"/>
            <a:ext cx="4092419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400" dirty="0" smtClean="0">
                <a:latin typeface="Arial"/>
                <a:cs typeface="Arial"/>
              </a:rPr>
              <a:t>観測所にある</a:t>
            </a:r>
            <a:r>
              <a:rPr lang="en-US" altLang="ja-JP" sz="2400" dirty="0" smtClean="0">
                <a:latin typeface="Arial"/>
                <a:cs typeface="Arial"/>
              </a:rPr>
              <a:t> VHF, UHF </a:t>
            </a:r>
            <a:r>
              <a:rPr lang="ja-JP" altLang="en-US" sz="2400" dirty="0" smtClean="0">
                <a:latin typeface="Arial"/>
                <a:cs typeface="Arial"/>
              </a:rPr>
              <a:t>帯の</a:t>
            </a:r>
            <a:endParaRPr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アンテナを用いて</a:t>
            </a:r>
            <a:r>
              <a:rPr kumimoji="1" lang="en-US" altLang="ja-JP" sz="2400" dirty="0" smtClean="0">
                <a:latin typeface="Arial"/>
                <a:cs typeface="Arial"/>
              </a:rPr>
              <a:t>,</a:t>
            </a:r>
            <a:endParaRPr kumimoji="1" lang="en-US" altLang="ja-JP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極軌道気象衛星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NOAA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ja-JP" altLang="en-US" sz="2400" dirty="0" smtClean="0">
                <a:solidFill>
                  <a:srgbClr val="FF0000"/>
                </a:solidFill>
                <a:latin typeface="Arial"/>
                <a:cs typeface="Arial"/>
              </a:rPr>
              <a:t>静止軌道衛星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altLang="ja-JP" sz="24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US" altLang="ja-JP" sz="2400" dirty="0" smtClean="0">
                <a:solidFill>
                  <a:srgbClr val="FF0000"/>
                </a:solidFill>
                <a:latin typeface="Arial"/>
                <a:cs typeface="Arial"/>
              </a:rPr>
              <a:t>MTSAT</a:t>
            </a:r>
          </a:p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の雲画像データを追尾・受信</a:t>
            </a:r>
            <a:endParaRPr kumimoji="1" lang="ja-JP" alt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35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3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取得画像分析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5" name="図 4" descr="スクリーンショット 2011-10-07 19.1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3" y="1817037"/>
            <a:ext cx="4852360" cy="5075971"/>
          </a:xfrm>
          <a:prstGeom prst="rect">
            <a:avLst/>
          </a:prstGeom>
        </p:spPr>
      </p:pic>
      <p:grpSp>
        <p:nvGrpSpPr>
          <p:cNvPr id="12" name="図形グループ 11"/>
          <p:cNvGrpSpPr/>
          <p:nvPr/>
        </p:nvGrpSpPr>
        <p:grpSpPr>
          <a:xfrm>
            <a:off x="5380121" y="127843"/>
            <a:ext cx="3816799" cy="6766675"/>
            <a:chOff x="4805340" y="388104"/>
            <a:chExt cx="3628001" cy="6431961"/>
          </a:xfrm>
        </p:grpSpPr>
        <p:pic>
          <p:nvPicPr>
            <p:cNvPr id="10" name="図 9" descr="スクリーンショット 2011-10-07 18.59.5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56" r="56011"/>
            <a:stretch/>
          </p:blipFill>
          <p:spPr>
            <a:xfrm>
              <a:off x="4805340" y="2336255"/>
              <a:ext cx="3414779" cy="2417935"/>
            </a:xfrm>
            <a:prstGeom prst="rect">
              <a:avLst/>
            </a:prstGeom>
          </p:spPr>
        </p:pic>
        <p:pic>
          <p:nvPicPr>
            <p:cNvPr id="3" name="図 2" descr="スクリーンショット 2011-10-07 18.59.5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285" b="55704"/>
            <a:stretch/>
          </p:blipFill>
          <p:spPr>
            <a:xfrm>
              <a:off x="4806885" y="388104"/>
              <a:ext cx="3626456" cy="2053998"/>
            </a:xfrm>
            <a:prstGeom prst="rect">
              <a:avLst/>
            </a:prstGeom>
          </p:spPr>
        </p:pic>
        <p:pic>
          <p:nvPicPr>
            <p:cNvPr id="11" name="図 10" descr="スクリーンショット 2011-10-07 18.59.5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4" b="50884"/>
            <a:stretch/>
          </p:blipFill>
          <p:spPr>
            <a:xfrm>
              <a:off x="4842165" y="4542498"/>
              <a:ext cx="3554352" cy="2277567"/>
            </a:xfrm>
            <a:prstGeom prst="rect">
              <a:avLst/>
            </a:prstGeom>
          </p:spPr>
        </p:pic>
      </p:grpSp>
      <p:sp>
        <p:nvSpPr>
          <p:cNvPr id="14" name="正方形/長方形 13"/>
          <p:cNvSpPr/>
          <p:nvPr/>
        </p:nvSpPr>
        <p:spPr>
          <a:xfrm>
            <a:off x="2010930" y="3563514"/>
            <a:ext cx="1252422" cy="74092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3263352" y="2434480"/>
            <a:ext cx="2504843" cy="112903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flipV="1">
            <a:off x="3263352" y="4039825"/>
            <a:ext cx="2504843" cy="264617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5768194" y="2452121"/>
            <a:ext cx="2918605" cy="158770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73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3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取得画像分析</a:t>
            </a:r>
            <a:endParaRPr kumimoji="1" lang="ja-JP" altLang="en-US" dirty="0">
              <a:latin typeface="Arial"/>
              <a:cs typeface="Arial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5380121" y="127843"/>
            <a:ext cx="3816799" cy="6766675"/>
            <a:chOff x="4805340" y="388104"/>
            <a:chExt cx="3628001" cy="6431961"/>
          </a:xfrm>
        </p:grpSpPr>
        <p:pic>
          <p:nvPicPr>
            <p:cNvPr id="10" name="図 9" descr="スクリーンショット 2011-10-07 18.59.5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56" r="56011"/>
            <a:stretch/>
          </p:blipFill>
          <p:spPr>
            <a:xfrm>
              <a:off x="4805340" y="2336255"/>
              <a:ext cx="3414779" cy="2417935"/>
            </a:xfrm>
            <a:prstGeom prst="rect">
              <a:avLst/>
            </a:prstGeom>
          </p:spPr>
        </p:pic>
        <p:pic>
          <p:nvPicPr>
            <p:cNvPr id="3" name="図 2" descr="スクリーンショット 2011-10-07 18.59.5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285" b="55704"/>
            <a:stretch/>
          </p:blipFill>
          <p:spPr>
            <a:xfrm>
              <a:off x="4806885" y="388104"/>
              <a:ext cx="3626456" cy="2053998"/>
            </a:xfrm>
            <a:prstGeom prst="rect">
              <a:avLst/>
            </a:prstGeom>
          </p:spPr>
        </p:pic>
        <p:pic>
          <p:nvPicPr>
            <p:cNvPr id="11" name="図 10" descr="スクリーンショット 2011-10-07 18.59.5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14" b="50884"/>
            <a:stretch/>
          </p:blipFill>
          <p:spPr>
            <a:xfrm>
              <a:off x="4842165" y="4542498"/>
              <a:ext cx="3554352" cy="2277567"/>
            </a:xfrm>
            <a:prstGeom prst="rect">
              <a:avLst/>
            </a:prstGeom>
          </p:spPr>
        </p:pic>
      </p:grpSp>
      <p:sp>
        <p:nvSpPr>
          <p:cNvPr id="20" name="正方形/長方形 19"/>
          <p:cNvSpPr/>
          <p:nvPr/>
        </p:nvSpPr>
        <p:spPr>
          <a:xfrm>
            <a:off x="5768194" y="2452121"/>
            <a:ext cx="2918605" cy="158770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8986" y="2149566"/>
            <a:ext cx="4909876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ja-JP" sz="2800" dirty="0" smtClean="0">
                <a:latin typeface="Arial"/>
                <a:cs typeface="Arial"/>
              </a:rPr>
              <a:t>      </a:t>
            </a:r>
            <a:r>
              <a:rPr lang="ja-JP" altLang="en-US" sz="2800" dirty="0" smtClean="0">
                <a:latin typeface="Arial"/>
                <a:cs typeface="Arial"/>
              </a:rPr>
              <a:t>予測した軌道データに基き</a:t>
            </a:r>
            <a:r>
              <a:rPr lang="en-US" altLang="ja-JP" sz="28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en-US" altLang="ja-JP" sz="2800" dirty="0" smtClean="0">
                <a:latin typeface="Arial"/>
                <a:cs typeface="Arial"/>
              </a:rPr>
              <a:t/>
            </a:r>
            <a:br>
              <a:rPr lang="en-US" altLang="ja-JP" sz="2800" dirty="0" smtClean="0">
                <a:latin typeface="Arial"/>
                <a:cs typeface="Arial"/>
              </a:rPr>
            </a:br>
            <a:r>
              <a:rPr lang="en-US" altLang="ja-JP" sz="2800" dirty="0" smtClean="0">
                <a:latin typeface="Arial"/>
                <a:cs typeface="Arial"/>
              </a:rPr>
              <a:t>       </a:t>
            </a:r>
            <a:r>
              <a:rPr lang="ja-JP" altLang="en-US" sz="2800" dirty="0" smtClean="0">
                <a:latin typeface="Arial"/>
                <a:cs typeface="Arial"/>
              </a:rPr>
              <a:t>アンテナ操作を行い</a:t>
            </a:r>
            <a:r>
              <a:rPr lang="en-US" altLang="ja-JP" sz="2800" dirty="0" smtClean="0">
                <a:latin typeface="Arial"/>
                <a:cs typeface="Arial"/>
              </a:rPr>
              <a:t>, </a:t>
            </a: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      </a:t>
            </a:r>
            <a:r>
              <a:rPr lang="ja-JP" altLang="en-US" sz="2800" dirty="0" smtClean="0">
                <a:latin typeface="Arial"/>
                <a:cs typeface="Arial"/>
              </a:rPr>
              <a:t>受信した気象画像を</a:t>
            </a:r>
            <a:endParaRPr lang="en-US" altLang="ja-JP" sz="28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ja-JP" sz="2800" dirty="0">
                <a:latin typeface="Arial"/>
                <a:cs typeface="Arial"/>
              </a:rPr>
              <a:t> </a:t>
            </a:r>
            <a:r>
              <a:rPr lang="en-US" altLang="ja-JP" sz="2800" dirty="0" smtClean="0">
                <a:latin typeface="Arial"/>
                <a:cs typeface="Arial"/>
              </a:rPr>
              <a:t>      </a:t>
            </a:r>
            <a:r>
              <a:rPr lang="ja-JP" altLang="en-US" sz="2800" dirty="0" smtClean="0">
                <a:latin typeface="Arial"/>
                <a:cs typeface="Arial"/>
              </a:rPr>
              <a:t>分析・解析する</a:t>
            </a:r>
            <a:r>
              <a:rPr lang="en-US" altLang="ja-JP" sz="2800" dirty="0" smtClean="0">
                <a:latin typeface="Arial"/>
                <a:cs typeface="Arial"/>
              </a:rPr>
              <a:t>.</a:t>
            </a:r>
            <a:endParaRPr kumimoji="1" lang="ja-JP" alt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5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8791"/>
            <a:ext cx="8229600" cy="2424460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4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取得画像</a:t>
            </a:r>
            <a:br>
              <a:rPr lang="en-US" altLang="en-US" dirty="0" smtClean="0">
                <a:latin typeface="Arial"/>
                <a:cs typeface="Arial"/>
              </a:rPr>
            </a:br>
            <a:r>
              <a:rPr lang="en-US" altLang="en-US" dirty="0" smtClean="0">
                <a:latin typeface="Arial"/>
                <a:cs typeface="Arial"/>
              </a:rPr>
              <a:t>解析</a:t>
            </a:r>
            <a:r>
              <a:rPr lang="ja-JP" altLang="en-US" dirty="0" smtClean="0">
                <a:latin typeface="Arial"/>
                <a:cs typeface="Arial"/>
              </a:rPr>
              <a:t>実習</a:t>
            </a:r>
            <a:endParaRPr kumimoji="1" lang="ja-JP" altLang="en-US" dirty="0">
              <a:latin typeface="Arial"/>
              <a:cs typeface="Arial"/>
            </a:endParaRPr>
          </a:p>
        </p:txBody>
      </p:sp>
      <p:pic>
        <p:nvPicPr>
          <p:cNvPr id="5" name="図 4" descr="スクリーンショット 2011-10-07 19.01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19" y="151150"/>
            <a:ext cx="5476141" cy="3327944"/>
          </a:xfrm>
          <a:prstGeom prst="rect">
            <a:avLst/>
          </a:prstGeom>
        </p:spPr>
      </p:pic>
      <p:pic>
        <p:nvPicPr>
          <p:cNvPr id="4" name="図 3" descr="スクリーンショット 2011-10-07 19.01.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r="3350"/>
          <a:stretch/>
        </p:blipFill>
        <p:spPr>
          <a:xfrm>
            <a:off x="70561" y="3016638"/>
            <a:ext cx="6144327" cy="37707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350307" y="3920123"/>
            <a:ext cx="26106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画像可視化ソフト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400" dirty="0" smtClean="0">
                <a:latin typeface="Arial"/>
                <a:cs typeface="Arial"/>
              </a:rPr>
              <a:t>を用いて</a:t>
            </a:r>
            <a:r>
              <a:rPr lang="en-US" altLang="ja-JP" sz="2400" dirty="0" smtClean="0">
                <a:latin typeface="Arial"/>
                <a:cs typeface="Arial"/>
              </a:rPr>
              <a:t>, </a:t>
            </a:r>
            <a:r>
              <a:rPr lang="ja-JP" altLang="en-US" sz="2400" dirty="0" smtClean="0">
                <a:latin typeface="Arial"/>
                <a:cs typeface="Arial"/>
              </a:rPr>
              <a:t>雲画像</a:t>
            </a:r>
            <a:endParaRPr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のノイズを除去</a:t>
            </a:r>
            <a:r>
              <a:rPr kumimoji="1" lang="en-US" altLang="ja-JP" sz="24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ja-JP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波長別データから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400" dirty="0" smtClean="0">
                <a:latin typeface="Arial"/>
                <a:cs typeface="Arial"/>
              </a:rPr>
              <a:t>雲の高度を解析</a:t>
            </a:r>
            <a:r>
              <a:rPr lang="en-US" altLang="ja-JP" sz="2400" dirty="0" smtClean="0">
                <a:latin typeface="Arial"/>
                <a:cs typeface="Arial"/>
              </a:rPr>
              <a:t>.</a:t>
            </a:r>
            <a:endParaRPr kumimoji="1" lang="ja-JP" alt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00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42401"/>
          </a:xfrm>
        </p:spPr>
        <p:txBody>
          <a:bodyPr>
            <a:normAutofit/>
          </a:bodyPr>
          <a:lstStyle/>
          <a:p>
            <a:pPr algn="l"/>
            <a:r>
              <a:rPr lang="en-US" altLang="ja-JP" sz="3200" dirty="0" smtClean="0">
                <a:latin typeface="Arial"/>
                <a:cs typeface="Arial"/>
              </a:rPr>
              <a:t>STEP 5</a:t>
            </a:r>
            <a:br>
              <a:rPr lang="en-US" altLang="ja-JP" sz="3200" dirty="0" smtClean="0">
                <a:latin typeface="Arial"/>
                <a:cs typeface="Arial"/>
              </a:rPr>
            </a:br>
            <a:r>
              <a:rPr lang="ja-JP" altLang="en-US" dirty="0" smtClean="0">
                <a:latin typeface="Arial"/>
                <a:cs typeface="Arial"/>
              </a:rPr>
              <a:t>班別プレゼンテーション</a:t>
            </a:r>
            <a:endParaRPr kumimoji="1" lang="ja-JP" altLang="en-US" dirty="0">
              <a:latin typeface="Arial"/>
              <a:cs typeface="Arial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05342" y="3090989"/>
            <a:ext cx="6561982" cy="229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2400" dirty="0" smtClean="0">
                <a:latin typeface="Arial"/>
                <a:cs typeface="Arial"/>
              </a:rPr>
              <a:t>冨澤先生</a:t>
            </a:r>
            <a:endParaRPr kumimoji="1"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altLang="ja-JP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altLang="en-US" sz="2400" dirty="0" smtClean="0">
                <a:latin typeface="Arial"/>
                <a:cs typeface="Arial"/>
              </a:rPr>
              <a:t>プレゼン風景の良い写真はないでしょうか</a:t>
            </a:r>
            <a:r>
              <a:rPr lang="ja-JP" altLang="en-US" sz="2400" dirty="0" smtClean="0">
                <a:latin typeface="Arial"/>
                <a:cs typeface="Arial"/>
              </a:rPr>
              <a:t>？</a:t>
            </a:r>
            <a:endParaRPr lang="en-US" altLang="ja-JP" sz="24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endParaRPr lang="en-US" altLang="ja-JP" sz="24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400" dirty="0" smtClean="0">
                <a:latin typeface="Arial"/>
                <a:cs typeface="Arial"/>
              </a:rPr>
              <a:t>それをここにはめこめばできあがりです</a:t>
            </a:r>
            <a:r>
              <a:rPr lang="en-US" altLang="ja-JP" sz="2400" dirty="0" smtClean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108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4386" y="350184"/>
            <a:ext cx="7587658" cy="628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dirty="0">
                <a:latin typeface="Arial"/>
                <a:cs typeface="Arial"/>
              </a:rPr>
              <a:t>e</a:t>
            </a:r>
            <a:r>
              <a:rPr lang="en-US" altLang="ja-JP" sz="2800" dirty="0" smtClean="0">
                <a:latin typeface="Arial"/>
                <a:cs typeface="Arial"/>
              </a:rPr>
              <a:t>-Learning </a:t>
            </a:r>
            <a:r>
              <a:rPr lang="ja-JP" altLang="en-US" sz="2800" dirty="0" smtClean="0">
                <a:latin typeface="Arial"/>
                <a:cs typeface="Arial"/>
              </a:rPr>
              <a:t>と講義で得た基礎知識を元に</a:t>
            </a:r>
            <a:r>
              <a:rPr lang="en-US" altLang="ja-JP" sz="28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endParaRPr lang="en-US" altLang="ja-JP" sz="28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　予測した軌道データに基き</a:t>
            </a:r>
            <a:r>
              <a:rPr lang="en-US" altLang="ja-JP" sz="2800" dirty="0" smtClean="0"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en-US" altLang="ja-JP" sz="2800" dirty="0" smtClean="0">
                <a:latin typeface="Arial"/>
                <a:cs typeface="Arial"/>
              </a:rPr>
              <a:t/>
            </a:r>
            <a:br>
              <a:rPr lang="en-US" altLang="ja-JP" sz="2800" dirty="0" smtClean="0">
                <a:latin typeface="Arial"/>
                <a:cs typeface="Arial"/>
              </a:rPr>
            </a:br>
            <a:r>
              <a:rPr lang="ja-JP" altLang="en-US" sz="2800" dirty="0" smtClean="0">
                <a:latin typeface="Arial"/>
                <a:cs typeface="Arial"/>
              </a:rPr>
              <a:t>　アンテナ操作を行い</a:t>
            </a:r>
            <a:r>
              <a:rPr lang="en-US" altLang="ja-JP" sz="2800" dirty="0" smtClean="0">
                <a:latin typeface="Arial"/>
                <a:cs typeface="Arial"/>
              </a:rPr>
              <a:t>, </a:t>
            </a: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　受信した気象画像を</a:t>
            </a:r>
            <a:endParaRPr lang="en-US" altLang="ja-JP" sz="2800" dirty="0" smtClean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自分達で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latin typeface="Arial"/>
                <a:cs typeface="Arial"/>
              </a:rPr>
              <a:t>　分析・解析し</a:t>
            </a:r>
            <a:r>
              <a:rPr lang="en-US" altLang="ja-JP" sz="2800" dirty="0" smtClean="0">
                <a:latin typeface="Arial"/>
                <a:cs typeface="Arial"/>
              </a:rPr>
              <a:t>, </a:t>
            </a:r>
            <a:r>
              <a:rPr lang="ja-JP" altLang="en-US" sz="2800" dirty="0" smtClean="0">
                <a:latin typeface="Arial"/>
                <a:cs typeface="Arial"/>
              </a:rPr>
              <a:t>報告する</a:t>
            </a:r>
            <a:r>
              <a:rPr lang="en-US" altLang="ja-JP" sz="28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120000"/>
              </a:lnSpc>
            </a:pPr>
            <a:endParaRPr kumimoji="1" lang="en-US" altLang="ja-JP" sz="2800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ja-JP" altLang="en-US" sz="2800" dirty="0" smtClean="0">
                <a:solidFill>
                  <a:srgbClr val="FF0000"/>
                </a:solidFill>
                <a:latin typeface="Arial"/>
                <a:cs typeface="Arial"/>
              </a:rPr>
              <a:t>宇宙通信に関する総合学習</a:t>
            </a:r>
            <a:r>
              <a:rPr lang="en-US" altLang="ja-JP" sz="2800" dirty="0" smtClean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kumimoji="1" lang="ja-JP" alt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488" y="1146676"/>
            <a:ext cx="3749348" cy="546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8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二等辺三角形 21"/>
          <p:cNvSpPr/>
          <p:nvPr/>
        </p:nvSpPr>
        <p:spPr>
          <a:xfrm flipV="1">
            <a:off x="1975652" y="1742893"/>
            <a:ext cx="5089657" cy="3969260"/>
          </a:xfrm>
          <a:prstGeom prst="triangle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n-US" altLang="ja-JP" smtClean="0"/>
          </a:p>
          <a:p>
            <a:endParaRPr lang="en-US" altLang="ja-JP" smtClean="0"/>
          </a:p>
          <a:p>
            <a:endParaRPr lang="ja-JP" altLang="en-US"/>
          </a:p>
        </p:txBody>
      </p:sp>
      <p:pic>
        <p:nvPicPr>
          <p:cNvPr id="6" name="Picture 7" descr="2004081002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66" y="4219468"/>
            <a:ext cx="3001266" cy="24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図形グループ 18"/>
          <p:cNvGrpSpPr/>
          <p:nvPr/>
        </p:nvGrpSpPr>
        <p:grpSpPr>
          <a:xfrm>
            <a:off x="271758" y="54493"/>
            <a:ext cx="3097213" cy="2812287"/>
            <a:chOff x="1189038" y="913576"/>
            <a:chExt cx="3097213" cy="2812287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038" y="1412875"/>
              <a:ext cx="3097213" cy="2312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943872" y="913576"/>
              <a:ext cx="158754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000000"/>
                  </a:solidFill>
                  <a:latin typeface="Arial"/>
                  <a:cs typeface="Arial"/>
                </a:rPr>
                <a:t>E-learning</a:t>
              </a: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5812894" y="54493"/>
            <a:ext cx="3050117" cy="2812287"/>
            <a:chOff x="4930894" y="336749"/>
            <a:chExt cx="3050117" cy="2812287"/>
          </a:xfrm>
        </p:grpSpPr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5594178" y="336749"/>
              <a:ext cx="17235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2400" dirty="0" smtClean="0">
                  <a:solidFill>
                    <a:srgbClr val="000000"/>
                  </a:solidFill>
                  <a:sym typeface="Wingdings" charset="0"/>
                </a:rPr>
                <a:t>講義</a:t>
              </a:r>
              <a:r>
                <a:rPr lang="ja-JP" altLang="en-US" sz="2400" dirty="0" smtClean="0">
                  <a:solidFill>
                    <a:srgbClr val="000000"/>
                  </a:solidFill>
                  <a:sym typeface="Wingdings" charset="0"/>
                </a:rPr>
                <a:t>＠調布</a:t>
              </a:r>
              <a:endParaRPr lang="ja-JP" altLang="en-US" sz="2400" dirty="0">
                <a:solidFill>
                  <a:srgbClr val="000000"/>
                </a:solidFill>
                <a:sym typeface="Wingdings" charset="0"/>
              </a:endParaRPr>
            </a:p>
          </p:txBody>
        </p:sp>
        <p:pic>
          <p:nvPicPr>
            <p:cNvPr id="5" name="Picture 6" descr="2004080502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894" y="861448"/>
              <a:ext cx="3050117" cy="2287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5" descr="2005081107s_kik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404" y="4219468"/>
            <a:ext cx="3233988" cy="242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93" y="3057827"/>
            <a:ext cx="2295557" cy="360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368971" y="5908026"/>
            <a:ext cx="223651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sym typeface="Wingdings" charset="0"/>
              </a:rPr>
              <a:t>実習＠菅平</a:t>
            </a:r>
          </a:p>
        </p:txBody>
      </p:sp>
    </p:spTree>
    <p:extLst>
      <p:ext uri="{BB962C8B-B14F-4D97-AF65-F5344CB8AC3E}">
        <p14:creationId xmlns:p14="http://schemas.microsoft.com/office/powerpoint/2010/main" val="345839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6214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ja-JP" sz="8000" dirty="0">
                <a:latin typeface="Arial"/>
                <a:cs typeface="Arial"/>
              </a:rPr>
              <a:t>e</a:t>
            </a:r>
            <a:r>
              <a:rPr kumimoji="1" lang="en-US" altLang="ja-JP" sz="8000" dirty="0" smtClean="0">
                <a:latin typeface="Arial"/>
                <a:cs typeface="Arial"/>
              </a:rPr>
              <a:t>-Learning</a:t>
            </a:r>
            <a:br>
              <a:rPr kumimoji="1" lang="en-US" altLang="ja-JP" sz="8000" dirty="0" smtClean="0">
                <a:latin typeface="Arial"/>
                <a:cs typeface="Arial"/>
              </a:rPr>
            </a:br>
            <a:r>
              <a:rPr lang="en-US" altLang="ja-JP" sz="3600" dirty="0" smtClean="0">
                <a:latin typeface="Arial"/>
                <a:cs typeface="Arial"/>
              </a:rPr>
              <a:t>6 </a:t>
            </a:r>
            <a:r>
              <a:rPr lang="ja-JP" altLang="en-US" sz="3600" dirty="0" smtClean="0">
                <a:latin typeface="Arial"/>
                <a:cs typeface="Arial"/>
              </a:rPr>
              <a:t>月頃スタート</a:t>
            </a:r>
            <a:endParaRPr kumimoji="1" lang="ja-JP" alt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14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タイトル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「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宇宙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通信への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いざない</a:t>
            </a:r>
            <a:r>
              <a:rPr lang="ja-JP" alt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」</a:t>
            </a:r>
            <a:endParaRPr lang="ja-JP" alt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3" name="図 3" descr="ピクチャ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4" y="1219200"/>
            <a:ext cx="8802483" cy="550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32880" y="5835946"/>
            <a:ext cx="593754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latin typeface="American Typewriter"/>
                <a:ea typeface="ＭＳ Ｐゴシック" charset="0"/>
                <a:cs typeface="American Typewriter"/>
              </a:rPr>
              <a:t>http://</a:t>
            </a:r>
            <a:r>
              <a:rPr lang="en-US" altLang="ja-JP" sz="3200" dirty="0" err="1" smtClean="0">
                <a:latin typeface="American Typewriter"/>
                <a:ea typeface="ＭＳ Ｐゴシック" charset="0"/>
                <a:cs typeface="American Typewriter"/>
              </a:rPr>
              <a:t>webclass.cdel.uec.ac.jp</a:t>
            </a:r>
            <a:endParaRPr lang="ja-JP" altLang="en-US" sz="32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12432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29316" y="394460"/>
            <a:ext cx="4998434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Part I 	</a:t>
            </a:r>
            <a:r>
              <a:rPr lang="ja-JP" altLang="en-US" sz="2000" dirty="0" smtClean="0">
                <a:latin typeface="Arial"/>
                <a:cs typeface="Arial"/>
              </a:rPr>
              <a:t>宇宙通信の沿革 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</a:t>
            </a:r>
            <a:r>
              <a:rPr lang="ja-JP" altLang="en-US" sz="2000" dirty="0">
                <a:latin typeface="Arial"/>
                <a:cs typeface="Arial"/>
              </a:rPr>
              <a:t>： ロケットの開発	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衛星</a:t>
            </a:r>
            <a:r>
              <a:rPr lang="ja-JP" altLang="en-US" sz="2000" dirty="0">
                <a:latin typeface="Arial"/>
                <a:cs typeface="Arial"/>
              </a:rPr>
              <a:t>通信の概念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3: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宇宙</a:t>
            </a:r>
            <a:r>
              <a:rPr lang="ja-JP" altLang="en-US" sz="2000" dirty="0">
                <a:latin typeface="Arial"/>
                <a:cs typeface="Arial"/>
              </a:rPr>
              <a:t>開発の曙と初期の通信衛星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4: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インテルサットの</a:t>
            </a:r>
            <a:r>
              <a:rPr lang="ja-JP" altLang="en-US" sz="2000" dirty="0">
                <a:latin typeface="Arial"/>
                <a:cs typeface="Arial"/>
              </a:rPr>
              <a:t>設立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5: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インマルサットの</a:t>
            </a:r>
            <a:r>
              <a:rPr lang="ja-JP" altLang="en-US" sz="2000" dirty="0">
                <a:latin typeface="Arial"/>
                <a:cs typeface="Arial"/>
              </a:rPr>
              <a:t>設立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6: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日本</a:t>
            </a:r>
            <a:r>
              <a:rPr lang="ja-JP" altLang="en-US" sz="2000" dirty="0">
                <a:latin typeface="Arial"/>
                <a:cs typeface="Arial"/>
              </a:rPr>
              <a:t>の通信衛星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7: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放送</a:t>
            </a:r>
            <a:r>
              <a:rPr lang="ja-JP" altLang="en-US" sz="2000" dirty="0">
                <a:latin typeface="Arial"/>
                <a:cs typeface="Arial"/>
              </a:rPr>
              <a:t>衛星の開発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8: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気象</a:t>
            </a:r>
            <a:r>
              <a:rPr lang="ja-JP" altLang="en-US" sz="2000" dirty="0">
                <a:latin typeface="Arial"/>
                <a:cs typeface="Arial"/>
              </a:rPr>
              <a:t>衛星</a:t>
            </a:r>
          </a:p>
          <a:p>
            <a:endParaRPr lang="ja-JP" altLang="en-US" sz="2000" dirty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Part II	</a:t>
            </a:r>
            <a:r>
              <a:rPr lang="ja-JP" altLang="en-US" sz="2000" dirty="0" smtClean="0">
                <a:latin typeface="Arial"/>
                <a:cs typeface="Arial"/>
              </a:rPr>
              <a:t>宇宙業務 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宇宙</a:t>
            </a:r>
            <a:r>
              <a:rPr lang="ja-JP" altLang="en-US" sz="2000" dirty="0">
                <a:latin typeface="Arial"/>
                <a:cs typeface="Arial"/>
              </a:rPr>
              <a:t>業務の種類	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衛星</a:t>
            </a:r>
            <a:r>
              <a:rPr lang="ja-JP" altLang="en-US" sz="2000" dirty="0">
                <a:latin typeface="Arial"/>
                <a:cs typeface="Arial"/>
              </a:rPr>
              <a:t>通信回線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3: </a:t>
            </a:r>
            <a:r>
              <a:rPr lang="en-US" altLang="ja-JP" sz="2000" dirty="0" smtClean="0">
                <a:latin typeface="Arial"/>
                <a:cs typeface="Arial"/>
              </a:rPr>
              <a:t> </a:t>
            </a:r>
            <a:r>
              <a:rPr lang="ja-JP" altLang="en-US" sz="2000" dirty="0" smtClean="0">
                <a:latin typeface="Arial"/>
                <a:cs typeface="Arial"/>
              </a:rPr>
              <a:t>衛星</a:t>
            </a:r>
            <a:r>
              <a:rPr lang="ja-JP" altLang="en-US" sz="2000" dirty="0">
                <a:latin typeface="Arial"/>
                <a:cs typeface="Arial"/>
              </a:rPr>
              <a:t>通信の得失</a:t>
            </a:r>
          </a:p>
          <a:p>
            <a:endParaRPr lang="en-US" altLang="ja-JP" sz="2000" dirty="0" smtClean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Part III	 </a:t>
            </a:r>
            <a:r>
              <a:rPr lang="ja-JP" altLang="en-US" sz="2000" dirty="0" smtClean="0">
                <a:latin typeface="Arial"/>
                <a:cs typeface="Arial"/>
              </a:rPr>
              <a:t>衛星の軌道 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1: </a:t>
            </a:r>
            <a:r>
              <a:rPr lang="ja-JP" altLang="en-US" sz="2000" dirty="0" smtClean="0">
                <a:latin typeface="Arial"/>
                <a:cs typeface="Arial"/>
              </a:rPr>
              <a:t>ケプラー</a:t>
            </a:r>
            <a:r>
              <a:rPr lang="ja-JP" altLang="en-US" sz="2000" dirty="0">
                <a:latin typeface="Arial"/>
                <a:cs typeface="Arial"/>
              </a:rPr>
              <a:t>の軌道</a:t>
            </a:r>
            <a:r>
              <a:rPr lang="en-US" altLang="ja-JP" sz="2000" dirty="0">
                <a:latin typeface="Arial"/>
                <a:cs typeface="Arial"/>
              </a:rPr>
              <a:t>6</a:t>
            </a:r>
            <a:r>
              <a:rPr lang="ja-JP" altLang="en-US" sz="2000" dirty="0">
                <a:latin typeface="Arial"/>
                <a:cs typeface="Arial"/>
              </a:rPr>
              <a:t>要素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ja-JP" altLang="en-US" sz="2000" dirty="0">
                <a:latin typeface="Arial"/>
                <a:cs typeface="Arial"/>
              </a:rPr>
              <a:t>衛星の周回周期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3: </a:t>
            </a:r>
            <a:r>
              <a:rPr lang="ja-JP" altLang="en-US" sz="2000" dirty="0">
                <a:latin typeface="Arial"/>
                <a:cs typeface="Arial"/>
              </a:rPr>
              <a:t>伝搬遅延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4: </a:t>
            </a:r>
            <a:r>
              <a:rPr lang="ja-JP" altLang="en-US" sz="2000" dirty="0">
                <a:latin typeface="Arial"/>
                <a:cs typeface="Arial"/>
              </a:rPr>
              <a:t>静止軌道衛星と</a:t>
            </a:r>
            <a:r>
              <a:rPr lang="ja-JP" altLang="en-US" sz="2000" dirty="0" smtClean="0">
                <a:latin typeface="Arial"/>
                <a:cs typeface="Arial"/>
              </a:rPr>
              <a:t>食</a:t>
            </a:r>
            <a:endParaRPr lang="ja-JP" altLang="en-US" sz="2000" dirty="0">
              <a:latin typeface="Arial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67233" y="394460"/>
            <a:ext cx="395134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/>
                <a:cs typeface="Arial"/>
              </a:rPr>
              <a:t>Part IV	</a:t>
            </a:r>
            <a:r>
              <a:rPr lang="ja-JP" altLang="en-US" sz="2000" dirty="0" smtClean="0">
                <a:latin typeface="Arial"/>
                <a:cs typeface="Arial"/>
              </a:rPr>
              <a:t>電波伝搬</a:t>
            </a:r>
            <a:endParaRPr lang="en-US" altLang="ja-JP" sz="2000" dirty="0" smtClean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1: </a:t>
            </a:r>
            <a:r>
              <a:rPr lang="ja-JP" altLang="en-US" sz="2000" dirty="0">
                <a:latin typeface="Arial"/>
                <a:cs typeface="Arial"/>
              </a:rPr>
              <a:t>電離圏の生成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ja-JP" altLang="en-US" sz="2000" dirty="0">
                <a:latin typeface="Arial"/>
                <a:cs typeface="Arial"/>
              </a:rPr>
              <a:t>電波の窓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3: </a:t>
            </a:r>
            <a:r>
              <a:rPr lang="ja-JP" altLang="en-US" sz="2000" dirty="0">
                <a:latin typeface="Arial"/>
                <a:cs typeface="Arial"/>
              </a:rPr>
              <a:t>降雨減衰対策</a:t>
            </a:r>
          </a:p>
          <a:p>
            <a:endParaRPr lang="ja-JP" altLang="en-US" sz="2000" dirty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Part V	</a:t>
            </a:r>
            <a:r>
              <a:rPr lang="ja-JP" altLang="en-US" sz="2000" dirty="0" smtClean="0">
                <a:latin typeface="Arial"/>
                <a:cs typeface="Arial"/>
              </a:rPr>
              <a:t>宇宙局システム 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1: </a:t>
            </a:r>
            <a:r>
              <a:rPr lang="ja-JP" altLang="en-US" sz="2000" dirty="0">
                <a:latin typeface="Arial"/>
                <a:cs typeface="Arial"/>
              </a:rPr>
              <a:t>衛星バス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ja-JP" altLang="en-US" sz="2000" dirty="0">
                <a:latin typeface="Arial"/>
                <a:cs typeface="Arial"/>
              </a:rPr>
              <a:t>姿勢安定方式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Section </a:t>
            </a:r>
            <a:r>
              <a:rPr lang="en-US" altLang="ja-JP" sz="2000" dirty="0">
                <a:solidFill>
                  <a:srgbClr val="FF0000"/>
                </a:solidFill>
                <a:latin typeface="Arial"/>
                <a:cs typeface="Arial"/>
              </a:rPr>
              <a:t>3: </a:t>
            </a:r>
            <a:r>
              <a:rPr lang="ja-JP" altLang="en-US" sz="2000" dirty="0">
                <a:solidFill>
                  <a:srgbClr val="FF0000"/>
                </a:solidFill>
                <a:latin typeface="Arial"/>
                <a:cs typeface="Arial"/>
              </a:rPr>
              <a:t>宇宙システムの構成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4: </a:t>
            </a:r>
            <a:r>
              <a:rPr lang="ja-JP" altLang="en-US" sz="2000" dirty="0">
                <a:latin typeface="Arial"/>
                <a:cs typeface="Arial"/>
              </a:rPr>
              <a:t>中継器（トランスポンダ）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5: </a:t>
            </a:r>
            <a:r>
              <a:rPr lang="ja-JP" altLang="en-US" sz="2000" dirty="0">
                <a:latin typeface="Arial"/>
                <a:cs typeface="Arial"/>
              </a:rPr>
              <a:t>通信衛星の性能評価</a:t>
            </a:r>
          </a:p>
          <a:p>
            <a:endParaRPr lang="en-US" altLang="ja-JP" sz="2000" dirty="0" smtClean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Part VI	</a:t>
            </a:r>
            <a:r>
              <a:rPr lang="ja-JP" altLang="en-US" sz="2000" dirty="0" smtClean="0">
                <a:latin typeface="Arial"/>
                <a:cs typeface="Arial"/>
              </a:rPr>
              <a:t>地球局システム </a:t>
            </a:r>
            <a:endParaRPr lang="en-US" altLang="ja-JP" sz="2000" dirty="0" smtClean="0">
              <a:latin typeface="Arial"/>
              <a:cs typeface="Arial"/>
            </a:endParaRP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1: </a:t>
            </a:r>
            <a:r>
              <a:rPr lang="ja-JP" altLang="en-US" sz="2000" dirty="0">
                <a:latin typeface="Arial"/>
                <a:cs typeface="Arial"/>
              </a:rPr>
              <a:t>地球局システムの構成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2: </a:t>
            </a:r>
            <a:r>
              <a:rPr lang="ja-JP" altLang="en-US" sz="2000" dirty="0">
                <a:latin typeface="Arial"/>
                <a:cs typeface="Arial"/>
              </a:rPr>
              <a:t>アンテナ設備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3: </a:t>
            </a:r>
            <a:r>
              <a:rPr lang="ja-JP" altLang="en-US" sz="2000" dirty="0">
                <a:latin typeface="Arial"/>
                <a:cs typeface="Arial"/>
              </a:rPr>
              <a:t>アンテナ追尾方式</a:t>
            </a:r>
          </a:p>
          <a:p>
            <a:r>
              <a:rPr lang="en-US" altLang="ja-JP" sz="2000" dirty="0" smtClean="0">
                <a:latin typeface="Arial"/>
                <a:cs typeface="Arial"/>
              </a:rPr>
              <a:t>Section </a:t>
            </a:r>
            <a:r>
              <a:rPr lang="en-US" altLang="ja-JP" sz="2000" dirty="0">
                <a:latin typeface="Arial"/>
                <a:cs typeface="Arial"/>
              </a:rPr>
              <a:t>4: </a:t>
            </a:r>
            <a:r>
              <a:rPr lang="ja-JP" altLang="en-US" sz="2000" dirty="0">
                <a:latin typeface="Arial"/>
                <a:cs typeface="Arial"/>
              </a:rPr>
              <a:t>地球局のいろいろ</a:t>
            </a:r>
          </a:p>
          <a:p>
            <a:endParaRPr kumimoji="1" lang="ja-JP" alt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72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685800" y="129123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4000" dirty="0" smtClean="0">
                <a:latin typeface="Arial"/>
                <a:cs typeface="Arial"/>
              </a:rPr>
              <a:t>Part IV-3 </a:t>
            </a:r>
            <a:r>
              <a:rPr lang="ja-JP" altLang="en-US" sz="4000" dirty="0" smtClean="0">
                <a:latin typeface="Arial"/>
                <a:cs typeface="Arial"/>
              </a:rPr>
              <a:t>宇宙システムの構成</a:t>
            </a:r>
            <a:endParaRPr lang="ja-JP" altLang="en-US" sz="4000" dirty="0">
              <a:latin typeface="Arial"/>
              <a:cs typeface="Arial"/>
            </a:endParaRPr>
          </a:p>
        </p:txBody>
      </p:sp>
      <p:pic>
        <p:nvPicPr>
          <p:cNvPr id="2" name="図 1" descr="スクリーンショット 2011-10-07 18.0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6" y="1270162"/>
            <a:ext cx="7186764" cy="5400000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</p:spTree>
    <p:extLst>
      <p:ext uri="{BB962C8B-B14F-4D97-AF65-F5344CB8AC3E}">
        <p14:creationId xmlns:p14="http://schemas.microsoft.com/office/powerpoint/2010/main" val="44502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クリーンショット 2011-10-07 18.0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6" y="1270162"/>
            <a:ext cx="7186765" cy="5400000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685800" y="129123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4000" dirty="0" smtClean="0">
                <a:latin typeface="Arial"/>
                <a:cs typeface="Arial"/>
              </a:rPr>
              <a:t>Part IV-3 </a:t>
            </a:r>
            <a:r>
              <a:rPr lang="ja-JP" altLang="en-US" sz="4000" dirty="0" smtClean="0">
                <a:latin typeface="Arial"/>
                <a:cs typeface="Arial"/>
              </a:rPr>
              <a:t>宇宙システムの構成</a:t>
            </a:r>
            <a:endParaRPr lang="ja-JP" alt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675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スクリーンショット 2011-10-07 18.05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6" y="1270162"/>
            <a:ext cx="7176212" cy="5400000"/>
          </a:xfrm>
          <a:prstGeom prst="rect">
            <a:avLst/>
          </a:prstGeom>
          <a:ln w="57150" cmpd="sng">
            <a:solidFill>
              <a:srgbClr val="A6A6A6"/>
            </a:solidFill>
          </a:ln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>
          <a:xfrm>
            <a:off x="685800" y="129123"/>
            <a:ext cx="7772400" cy="1143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4000" dirty="0" smtClean="0">
                <a:latin typeface="Arial"/>
                <a:cs typeface="Arial"/>
              </a:rPr>
              <a:t>Part IV-3 </a:t>
            </a:r>
            <a:r>
              <a:rPr lang="ja-JP" altLang="en-US" sz="4000" dirty="0" smtClean="0">
                <a:latin typeface="Arial"/>
                <a:cs typeface="Arial"/>
              </a:rPr>
              <a:t>宇宙システムの構成</a:t>
            </a:r>
            <a:endParaRPr lang="ja-JP" alt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61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380</Words>
  <Application>Microsoft Macintosh PowerPoint</Application>
  <PresentationFormat>画面に合わせる (4:3)</PresentationFormat>
  <Paragraphs>162</Paragraphs>
  <Slides>26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ホワイト</vt:lpstr>
      <vt:lpstr>宇宙通信工学 模擬授業</vt:lpstr>
      <vt:lpstr>宇宙通信に関する総合学習</vt:lpstr>
      <vt:lpstr>PowerPoint プレゼンテーション</vt:lpstr>
      <vt:lpstr>e-Learning 6 月頃スタート</vt:lpstr>
      <vt:lpstr>「宇宙通信へのいざない」</vt:lpstr>
      <vt:lpstr>PowerPoint プレゼンテーション</vt:lpstr>
      <vt:lpstr>Part IV-3 宇宙システムの構成</vt:lpstr>
      <vt:lpstr>Part IV-3 宇宙システムの構成</vt:lpstr>
      <vt:lpstr>Part IV-3 宇宙システムの構成</vt:lpstr>
      <vt:lpstr>Part IV-3 宇宙システムの構成</vt:lpstr>
      <vt:lpstr>講義＠調布  8 月後半</vt:lpstr>
      <vt:lpstr>ラインナップ</vt:lpstr>
      <vt:lpstr>宇宙電磁環境（担当: 田口准教授）</vt:lpstr>
      <vt:lpstr>宇宙電磁環境（担当: 田口准教授）</vt:lpstr>
      <vt:lpstr>宇宙電磁環境（担当: 田口准教授）</vt:lpstr>
      <vt:lpstr>宇宙電磁環境（担当: 田口准教授）</vt:lpstr>
      <vt:lpstr>実習＠菅平  8 月後半</vt:lpstr>
      <vt:lpstr>菅平における実習</vt:lpstr>
      <vt:lpstr>菅平における実習</vt:lpstr>
      <vt:lpstr>STEP 1 衛星軌道予測</vt:lpstr>
      <vt:lpstr>STEP 2 衛星追尾</vt:lpstr>
      <vt:lpstr>STEP 3 取得画像分析</vt:lpstr>
      <vt:lpstr>STEP 3 取得画像分析</vt:lpstr>
      <vt:lpstr>STEP 4 取得画像 解析実習</vt:lpstr>
      <vt:lpstr>STEP 5 班別プレゼンテーション</vt:lpstr>
      <vt:lpstr>PowerPoint プレゼンテーション</vt:lpstr>
    </vt:vector>
  </TitlesOfParts>
  <Company>国立大学法人電気通信大学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宇宙通信工学 模擬授業</dc:title>
  <dc:creator>細川 敬祐</dc:creator>
  <cp:lastModifiedBy>細川 敬祐</cp:lastModifiedBy>
  <cp:revision>19</cp:revision>
  <dcterms:created xsi:type="dcterms:W3CDTF">2011-10-07T08:16:06Z</dcterms:created>
  <dcterms:modified xsi:type="dcterms:W3CDTF">2011-10-07T10:46:11Z</dcterms:modified>
</cp:coreProperties>
</file>