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64" r:id="rId3"/>
    <p:sldId id="261" r:id="rId4"/>
    <p:sldId id="262" r:id="rId5"/>
    <p:sldId id="275" r:id="rId6"/>
    <p:sldId id="263" r:id="rId7"/>
    <p:sldId id="265" r:id="rId8"/>
    <p:sldId id="283" r:id="rId9"/>
    <p:sldId id="282" r:id="rId10"/>
    <p:sldId id="266" r:id="rId11"/>
    <p:sldId id="285" r:id="rId12"/>
    <p:sldId id="284" r:id="rId13"/>
    <p:sldId id="267" r:id="rId14"/>
    <p:sldId id="288" r:id="rId15"/>
    <p:sldId id="289" r:id="rId16"/>
    <p:sldId id="278" r:id="rId17"/>
    <p:sldId id="279" r:id="rId18"/>
    <p:sldId id="281" r:id="rId19"/>
    <p:sldId id="273"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70" d="100"/>
          <a:sy n="170" d="100"/>
        </p:scale>
        <p:origin x="-3488" y="-984"/>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490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03D5D-F2F4-1D4D-9D5D-922B3BBE56DD}" type="datetimeFigureOut">
              <a:rPr kumimoji="1" lang="ja-JP" altLang="en-US" smtClean="0"/>
              <a:t>2012/09/26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1C1CC-9990-A244-9978-826B409F3D70}" type="slidenum">
              <a:rPr kumimoji="1" lang="ja-JP" altLang="en-US" smtClean="0"/>
              <a:t>‹#›</a:t>
            </a:fld>
            <a:endParaRPr kumimoji="1" lang="ja-JP" altLang="en-US"/>
          </a:p>
        </p:txBody>
      </p:sp>
    </p:spTree>
    <p:extLst>
      <p:ext uri="{BB962C8B-B14F-4D97-AF65-F5344CB8AC3E}">
        <p14:creationId xmlns:p14="http://schemas.microsoft.com/office/powerpoint/2010/main" val="2800874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142BF-48EB-E240-85A4-D8DCD81A2976}" type="datetimeFigureOut">
              <a:rPr kumimoji="1" lang="ja-JP" altLang="en-US" smtClean="0"/>
              <a:t>2012/09/26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4A776-3D87-4D4A-AC83-87401B778085}" type="slidenum">
              <a:rPr kumimoji="1" lang="ja-JP" altLang="en-US" smtClean="0"/>
              <a:t>‹#›</a:t>
            </a:fld>
            <a:endParaRPr kumimoji="1" lang="ja-JP" altLang="en-US"/>
          </a:p>
        </p:txBody>
      </p:sp>
    </p:spTree>
    <p:extLst>
      <p:ext uri="{BB962C8B-B14F-4D97-AF65-F5344CB8AC3E}">
        <p14:creationId xmlns:p14="http://schemas.microsoft.com/office/powerpoint/2010/main" val="29919729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60337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276133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0299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57040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24935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52972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425387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77292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111060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89094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3119CE7C-740E-534A-8DA9-46F5319B0F98}" type="slidenum">
              <a:rPr kumimoji="1" lang="ja-JP" altLang="en-US" smtClean="0"/>
              <a:t>‹#›</a:t>
            </a:fld>
            <a:endParaRPr kumimoji="1" lang="ja-JP" altLang="en-US"/>
          </a:p>
        </p:txBody>
      </p:sp>
    </p:spTree>
    <p:extLst>
      <p:ext uri="{BB962C8B-B14F-4D97-AF65-F5344CB8AC3E}">
        <p14:creationId xmlns:p14="http://schemas.microsoft.com/office/powerpoint/2010/main" val="39085554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2845" y="43726"/>
            <a:ext cx="8229600" cy="816974"/>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2845" y="991423"/>
            <a:ext cx="4139719" cy="566321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p:txBody>
      </p:sp>
      <p:cxnSp>
        <p:nvCxnSpPr>
          <p:cNvPr id="7" name="直線コネクタ 6"/>
          <p:cNvCxnSpPr/>
          <p:nvPr userDrawn="1"/>
        </p:nvCxnSpPr>
        <p:spPr>
          <a:xfrm>
            <a:off x="0" y="862167"/>
            <a:ext cx="9144000" cy="0"/>
          </a:xfrm>
          <a:prstGeom prst="line">
            <a:avLst/>
          </a:prstGeom>
          <a:ln w="381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spcBef>
          <a:spcPct val="0"/>
        </a:spcBef>
        <a:buNone/>
        <a:defRPr kumimoji="1" sz="3200" kern="1200">
          <a:solidFill>
            <a:schemeClr val="tx1"/>
          </a:solidFill>
          <a:latin typeface="Arial"/>
          <a:ea typeface="ＭＳ Ｐゴシック"/>
          <a:cs typeface="Arial"/>
        </a:defRPr>
      </a:lvl1pPr>
    </p:titleStyle>
    <p:bodyStyle>
      <a:lvl1pPr marL="342900" indent="-342900" algn="l" defTabSz="457200" rtl="0" eaLnBrk="1" latinLnBrk="0" hangingPunct="1">
        <a:lnSpc>
          <a:spcPct val="140000"/>
        </a:lnSpc>
        <a:spcBef>
          <a:spcPct val="20000"/>
        </a:spcBef>
        <a:buFont typeface="Wingdings" charset="2"/>
        <a:buChar char="ü"/>
        <a:defRPr kumimoji="1" sz="2000" kern="1200">
          <a:solidFill>
            <a:schemeClr val="tx1"/>
          </a:solidFill>
          <a:latin typeface="Arial"/>
          <a:ea typeface="ＭＳ Ｐゴシック"/>
          <a:cs typeface="Arial"/>
        </a:defRPr>
      </a:lvl1pPr>
      <a:lvl2pPr marL="742950" indent="-285750" algn="l" defTabSz="457200" rtl="0" eaLnBrk="1" latinLnBrk="0" hangingPunct="1">
        <a:lnSpc>
          <a:spcPct val="140000"/>
        </a:lnSpc>
        <a:spcBef>
          <a:spcPct val="20000"/>
        </a:spcBef>
        <a:buFont typeface="Arial"/>
        <a:buChar char="•"/>
        <a:defRPr kumimoji="1" sz="1800" kern="1200">
          <a:solidFill>
            <a:schemeClr val="tx1"/>
          </a:solidFill>
          <a:latin typeface="Arial"/>
          <a:ea typeface="ＭＳ Ｐゴシック"/>
          <a:cs typeface="Arial"/>
        </a:defRPr>
      </a:lvl2pPr>
      <a:lvl3pPr marL="1143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8480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70094" y="1097961"/>
            <a:ext cx="8808247" cy="1470025"/>
          </a:xfrm>
        </p:spPr>
        <p:txBody>
          <a:bodyPr>
            <a:noAutofit/>
          </a:bodyPr>
          <a:lstStyle/>
          <a:p>
            <a:pPr>
              <a:lnSpc>
                <a:spcPct val="120000"/>
              </a:lnSpc>
            </a:pPr>
            <a:r>
              <a:rPr lang="ja-JP" altLang="en-US" sz="4400" dirty="0"/>
              <a:t>サブストームオンセット前に</a:t>
            </a:r>
            <a:r>
              <a:rPr lang="ja-JP" altLang="en-US" sz="4400" dirty="0" smtClean="0"/>
              <a:t>見られる</a:t>
            </a:r>
            <a:r>
              <a:rPr lang="en-US" altLang="ja-JP" sz="4400" dirty="0" smtClean="0"/>
              <a:t/>
            </a:r>
            <a:br>
              <a:rPr lang="en-US" altLang="ja-JP" sz="4400" dirty="0" smtClean="0"/>
            </a:br>
            <a:r>
              <a:rPr lang="ja-JP" altLang="en-US" sz="4400" dirty="0" smtClean="0"/>
              <a:t>オーロラアーク</a:t>
            </a:r>
            <a:r>
              <a:rPr lang="ja-JP" altLang="en-US" sz="4400" dirty="0"/>
              <a:t>の不安定化</a:t>
            </a:r>
            <a:endParaRPr kumimoji="1" lang="ja-JP" altLang="en-US" sz="4400" dirty="0"/>
          </a:p>
        </p:txBody>
      </p:sp>
      <p:sp>
        <p:nvSpPr>
          <p:cNvPr id="3" name="サブタイトル 2"/>
          <p:cNvSpPr>
            <a:spLocks noGrp="1"/>
          </p:cNvSpPr>
          <p:nvPr>
            <p:ph type="subTitle" idx="1"/>
          </p:nvPr>
        </p:nvSpPr>
        <p:spPr>
          <a:xfrm>
            <a:off x="170095" y="4938747"/>
            <a:ext cx="5201532" cy="1711104"/>
          </a:xfrm>
        </p:spPr>
        <p:txBody>
          <a:bodyPr/>
          <a:lstStyle/>
          <a:p>
            <a:pPr algn="l">
              <a:lnSpc>
                <a:spcPct val="110000"/>
              </a:lnSpc>
            </a:pPr>
            <a:r>
              <a:rPr kumimoji="1" lang="ja-JP" altLang="en-US" sz="2000" dirty="0" smtClean="0">
                <a:solidFill>
                  <a:schemeClr val="tx1">
                    <a:lumMod val="50000"/>
                    <a:lumOff val="50000"/>
                  </a:schemeClr>
                </a:solidFill>
                <a:ea typeface="ＭＳ Ｐゴシック"/>
              </a:rPr>
              <a:t>細川敬祐</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電気通信大学</a:t>
            </a:r>
            <a:endParaRPr kumimoji="1" lang="en-US" altLang="ja-JP" sz="2000" dirty="0" smtClean="0">
              <a:solidFill>
                <a:schemeClr val="tx1">
                  <a:lumMod val="50000"/>
                  <a:lumOff val="50000"/>
                </a:schemeClr>
              </a:solidFill>
              <a:ea typeface="ＭＳ Ｐゴシック"/>
            </a:endParaRPr>
          </a:p>
          <a:p>
            <a:pPr algn="l">
              <a:lnSpc>
                <a:spcPct val="110000"/>
              </a:lnSpc>
            </a:pPr>
            <a:r>
              <a:rPr kumimoji="1" lang="ja-JP" altLang="en-US" sz="2000" dirty="0" smtClean="0">
                <a:solidFill>
                  <a:schemeClr val="tx1">
                    <a:lumMod val="50000"/>
                    <a:lumOff val="50000"/>
                  </a:schemeClr>
                </a:solidFill>
                <a:ea typeface="ＭＳ Ｐゴシック"/>
              </a:rPr>
              <a:t>平木康隆</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核融合研究所</a:t>
            </a:r>
            <a:endParaRPr kumimoji="1" lang="en-US" altLang="ja-JP" sz="2000" dirty="0" smtClean="0">
              <a:solidFill>
                <a:schemeClr val="tx1">
                  <a:lumMod val="50000"/>
                  <a:lumOff val="50000"/>
                </a:schemeClr>
              </a:solidFill>
              <a:ea typeface="ＭＳ Ｐゴシック"/>
            </a:endParaRPr>
          </a:p>
          <a:p>
            <a:pPr algn="l">
              <a:lnSpc>
                <a:spcPct val="110000"/>
              </a:lnSpc>
            </a:pPr>
            <a:r>
              <a:rPr lang="ja-JP" altLang="en-US" dirty="0" smtClean="0">
                <a:solidFill>
                  <a:schemeClr val="tx1">
                    <a:lumMod val="50000"/>
                    <a:lumOff val="50000"/>
                  </a:schemeClr>
                </a:solidFill>
              </a:rPr>
              <a:t>小川泰信</a:t>
            </a:r>
            <a:r>
              <a:rPr lang="en-US" altLang="ja-JP" dirty="0" smtClean="0">
                <a:solidFill>
                  <a:schemeClr val="tx1">
                    <a:lumMod val="50000"/>
                    <a:lumOff val="50000"/>
                  </a:schemeClr>
                </a:solidFill>
              </a:rPr>
              <a:t> – </a:t>
            </a:r>
            <a:r>
              <a:rPr lang="ja-JP" altLang="en-US" dirty="0" smtClean="0">
                <a:solidFill>
                  <a:schemeClr val="tx1">
                    <a:lumMod val="50000"/>
                    <a:lumOff val="50000"/>
                  </a:schemeClr>
                </a:solidFill>
              </a:rPr>
              <a:t>国立極地研究所</a:t>
            </a:r>
            <a:endParaRPr lang="en-US" altLang="ja-JP" dirty="0" smtClean="0">
              <a:solidFill>
                <a:schemeClr val="tx1">
                  <a:lumMod val="50000"/>
                  <a:lumOff val="50000"/>
                </a:schemeClr>
              </a:solidFill>
            </a:endParaRPr>
          </a:p>
          <a:p>
            <a:pPr algn="l">
              <a:lnSpc>
                <a:spcPct val="110000"/>
              </a:lnSpc>
            </a:pPr>
            <a:r>
              <a:rPr kumimoji="1" lang="ja-JP" altLang="en-US" sz="2000" dirty="0" smtClean="0">
                <a:solidFill>
                  <a:schemeClr val="tx1">
                    <a:lumMod val="50000"/>
                    <a:lumOff val="50000"/>
                  </a:schemeClr>
                </a:solidFill>
                <a:ea typeface="ＭＳ Ｐゴシック"/>
              </a:rPr>
              <a:t>坂口歌織</a:t>
            </a:r>
            <a:r>
              <a:rPr kumimoji="1" lang="en-US" altLang="ja-JP" sz="2000" dirty="0" smtClean="0">
                <a:solidFill>
                  <a:schemeClr val="tx1">
                    <a:lumMod val="50000"/>
                    <a:lumOff val="50000"/>
                  </a:schemeClr>
                </a:solidFill>
                <a:ea typeface="ＭＳ Ｐゴシック"/>
              </a:rPr>
              <a:t> – </a:t>
            </a:r>
            <a:r>
              <a:rPr kumimoji="1" lang="ja-JP" altLang="en-US" sz="2000" dirty="0" smtClean="0">
                <a:solidFill>
                  <a:schemeClr val="tx1">
                    <a:lumMod val="50000"/>
                    <a:lumOff val="50000"/>
                  </a:schemeClr>
                </a:solidFill>
                <a:ea typeface="ＭＳ Ｐゴシック"/>
              </a:rPr>
              <a:t>情報通信研究機構</a:t>
            </a:r>
            <a:endParaRPr kumimoji="1" lang="ja-JP" altLang="en-US" sz="2000" dirty="0">
              <a:solidFill>
                <a:schemeClr val="tx1">
                  <a:lumMod val="50000"/>
                  <a:lumOff val="50000"/>
                </a:schemeClr>
              </a:solidFill>
              <a:ea typeface="ＭＳ Ｐゴシック"/>
            </a:endParaRPr>
          </a:p>
        </p:txBody>
      </p:sp>
      <p:sp>
        <p:nvSpPr>
          <p:cNvPr id="4" name="テキスト ボックス 3"/>
          <p:cNvSpPr txBox="1"/>
          <p:nvPr/>
        </p:nvSpPr>
        <p:spPr>
          <a:xfrm>
            <a:off x="170095" y="278773"/>
            <a:ext cx="1711677" cy="369332"/>
          </a:xfrm>
          <a:prstGeom prst="rect">
            <a:avLst/>
          </a:prstGeom>
          <a:noFill/>
        </p:spPr>
        <p:txBody>
          <a:bodyPr wrap="none" rtlCol="0">
            <a:spAutoFit/>
          </a:bodyPr>
          <a:lstStyle/>
          <a:p>
            <a:r>
              <a:rPr lang="en-US" altLang="ja-JP" dirty="0" smtClean="0">
                <a:solidFill>
                  <a:srgbClr val="FFFFFF"/>
                </a:solidFill>
                <a:latin typeface="Arial"/>
                <a:ea typeface="ＭＳ Ｐゴシック"/>
                <a:cs typeface="Arial"/>
              </a:rPr>
              <a:t>SGEPSS 2012</a:t>
            </a:r>
            <a:endParaRPr kumimoji="1" lang="ja-JP" altLang="en-US" dirty="0">
              <a:solidFill>
                <a:srgbClr val="FFFFFF"/>
              </a:solidFill>
              <a:latin typeface="Arial"/>
              <a:ea typeface="ＭＳ Ｐゴシック"/>
              <a:cs typeface="Arial"/>
            </a:endParaRPr>
          </a:p>
        </p:txBody>
      </p:sp>
      <p:sp>
        <p:nvSpPr>
          <p:cNvPr id="5" name="テキスト ボックス 4"/>
          <p:cNvSpPr txBox="1"/>
          <p:nvPr/>
        </p:nvSpPr>
        <p:spPr>
          <a:xfrm>
            <a:off x="7640518" y="278773"/>
            <a:ext cx="1339730" cy="369332"/>
          </a:xfrm>
          <a:prstGeom prst="rect">
            <a:avLst/>
          </a:prstGeom>
          <a:noFill/>
        </p:spPr>
        <p:txBody>
          <a:bodyPr wrap="none" rtlCol="0">
            <a:spAutoFit/>
          </a:bodyPr>
          <a:lstStyle/>
          <a:p>
            <a:pPr algn="r"/>
            <a:r>
              <a:rPr lang="en-US" altLang="ja-JP" dirty="0">
                <a:solidFill>
                  <a:srgbClr val="FFFFFF"/>
                </a:solidFill>
                <a:latin typeface="Arial"/>
                <a:cs typeface="Arial"/>
              </a:rPr>
              <a:t>B006-</a:t>
            </a:r>
            <a:r>
              <a:rPr lang="en-US" altLang="ja-JP" dirty="0" smtClean="0">
                <a:solidFill>
                  <a:srgbClr val="FFFFFF"/>
                </a:solidFill>
                <a:latin typeface="Arial"/>
                <a:cs typeface="Arial"/>
              </a:rPr>
              <a:t>P025</a:t>
            </a:r>
            <a:endParaRPr lang="en-US" altLang="ja-JP" dirty="0">
              <a:solidFill>
                <a:srgbClr val="FFFFFF"/>
              </a:solidFill>
              <a:latin typeface="Arial"/>
              <a:cs typeface="Arial"/>
            </a:endParaRPr>
          </a:p>
        </p:txBody>
      </p:sp>
      <p:cxnSp>
        <p:nvCxnSpPr>
          <p:cNvPr id="7" name="直線コネクタ 6"/>
          <p:cNvCxnSpPr/>
          <p:nvPr/>
        </p:nvCxnSpPr>
        <p:spPr>
          <a:xfrm>
            <a:off x="0" y="862167"/>
            <a:ext cx="9144000" cy="0"/>
          </a:xfrm>
          <a:prstGeom prst="line">
            <a:avLst/>
          </a:prstGeom>
          <a:ln w="381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170095" y="3339184"/>
            <a:ext cx="8456161" cy="400110"/>
          </a:xfrm>
          <a:prstGeom prst="rect">
            <a:avLst/>
          </a:prstGeom>
          <a:noFill/>
        </p:spPr>
        <p:txBody>
          <a:bodyPr wrap="none" rtlCol="0">
            <a:spAutoFit/>
          </a:bodyPr>
          <a:lstStyle/>
          <a:p>
            <a:r>
              <a:rPr kumimoji="1" lang="ja-JP" altLang="en-US" sz="2000" dirty="0" smtClean="0">
                <a:solidFill>
                  <a:srgbClr val="7F7F7F"/>
                </a:solidFill>
                <a:latin typeface="Arial"/>
                <a:ea typeface="ＭＳ Ｐゴシック"/>
                <a:cs typeface="Arial"/>
              </a:rPr>
              <a:t>キーワード</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オーロラ爆発</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サブストーム</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磁気圏電離圏結合</a:t>
            </a:r>
            <a:r>
              <a:rPr kumimoji="1" lang="en-US" altLang="ja-JP" sz="2000" dirty="0" smtClean="0">
                <a:solidFill>
                  <a:srgbClr val="7F7F7F"/>
                </a:solidFill>
                <a:latin typeface="Arial"/>
                <a:ea typeface="ＭＳ Ｐゴシック"/>
                <a:cs typeface="Arial"/>
              </a:rPr>
              <a:t>, </a:t>
            </a:r>
            <a:r>
              <a:rPr kumimoji="1" lang="ja-JP" altLang="en-US" sz="2000" dirty="0" smtClean="0">
                <a:solidFill>
                  <a:srgbClr val="7F7F7F"/>
                </a:solidFill>
                <a:latin typeface="Arial"/>
                <a:ea typeface="ＭＳ Ｐゴシック"/>
                <a:cs typeface="Arial"/>
              </a:rPr>
              <a:t>プラズマ不安定</a:t>
            </a:r>
            <a:endParaRPr kumimoji="1" lang="ja-JP" altLang="en-US" sz="2000" dirty="0">
              <a:solidFill>
                <a:srgbClr val="7F7F7F"/>
              </a:solidFill>
              <a:latin typeface="Arial"/>
              <a:ea typeface="ＭＳ Ｐゴシック"/>
              <a:cs typeface="Aria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78" y="3901221"/>
            <a:ext cx="2828873" cy="275127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 name="テキスト ボックス 15"/>
          <p:cNvSpPr txBox="1"/>
          <p:nvPr/>
        </p:nvSpPr>
        <p:spPr>
          <a:xfrm>
            <a:off x="170095" y="2736698"/>
            <a:ext cx="7312894" cy="400110"/>
          </a:xfrm>
          <a:prstGeom prst="rect">
            <a:avLst/>
          </a:prstGeom>
          <a:noFill/>
        </p:spPr>
        <p:txBody>
          <a:bodyPr wrap="none" rtlCol="0">
            <a:spAutoFit/>
          </a:bodyPr>
          <a:lstStyle/>
          <a:p>
            <a:r>
              <a:rPr lang="en-US" altLang="ja-JP" sz="2000" dirty="0">
                <a:solidFill>
                  <a:srgbClr val="FF0000"/>
                </a:solidFill>
                <a:latin typeface="Arial"/>
                <a:cs typeface="Arial"/>
              </a:rPr>
              <a:t>Destabilization of initial brightening arcs before </a:t>
            </a:r>
            <a:r>
              <a:rPr lang="en-US" altLang="ja-JP" sz="2000" dirty="0" err="1">
                <a:solidFill>
                  <a:srgbClr val="FF0000"/>
                </a:solidFill>
                <a:latin typeface="Arial"/>
                <a:cs typeface="Arial"/>
              </a:rPr>
              <a:t>substorm</a:t>
            </a:r>
            <a:r>
              <a:rPr lang="en-US" altLang="ja-JP" sz="2000" dirty="0">
                <a:solidFill>
                  <a:srgbClr val="FF0000"/>
                </a:solidFill>
                <a:latin typeface="Arial"/>
                <a:cs typeface="Arial"/>
              </a:rPr>
              <a:t> onset</a:t>
            </a:r>
          </a:p>
        </p:txBody>
      </p:sp>
    </p:spTree>
    <p:extLst>
      <p:ext uri="{BB962C8B-B14F-4D97-AF65-F5344CB8AC3E}">
        <p14:creationId xmlns:p14="http://schemas.microsoft.com/office/powerpoint/2010/main" val="3494682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a:t>
            </a:r>
            <a:r>
              <a:rPr kumimoji="1" lang="en-US" altLang="ja-JP" sz="2800" dirty="0" smtClean="0"/>
              <a:t>: </a:t>
            </a:r>
            <a:r>
              <a:rPr lang="ja-JP" altLang="en-US" sz="2800" dirty="0" smtClean="0"/>
              <a:t>不安定構造の波数解析</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a:bodyPr>
          <a:lstStyle/>
          <a:p>
            <a:r>
              <a:rPr lang="ja-JP" altLang="en-US" dirty="0" smtClean="0"/>
              <a:t>アークが不安定化するときの波数の変化を定量的に解析する</a:t>
            </a:r>
            <a:r>
              <a:rPr lang="en-US" altLang="ja-JP" dirty="0" smtClean="0"/>
              <a:t>.</a:t>
            </a:r>
          </a:p>
          <a:p>
            <a:r>
              <a:rPr lang="ja-JP" altLang="en-US" dirty="0"/>
              <a:t>昭和・アイスランドの全天カメライベントから </a:t>
            </a:r>
            <a:r>
              <a:rPr lang="en-US" altLang="ja-JP" dirty="0"/>
              <a:t>4 </a:t>
            </a:r>
            <a:r>
              <a:rPr lang="ja-JP" altLang="en-US" dirty="0"/>
              <a:t>例を適当に抜き出して</a:t>
            </a:r>
            <a:r>
              <a:rPr lang="en-US" altLang="ja-JP" dirty="0"/>
              <a:t>,</a:t>
            </a:r>
            <a:br>
              <a:rPr lang="en-US" altLang="ja-JP" dirty="0"/>
            </a:br>
            <a:r>
              <a:rPr lang="en-US" altLang="ja-JP" dirty="0" err="1"/>
              <a:t>Sakaguchi</a:t>
            </a:r>
            <a:r>
              <a:rPr lang="en-US" altLang="ja-JP" dirty="0"/>
              <a:t> et al. [2009] </a:t>
            </a:r>
            <a:r>
              <a:rPr lang="ja-JP" altLang="en-US" dirty="0"/>
              <a:t>の方法（</a:t>
            </a:r>
            <a:r>
              <a:rPr lang="en-US" altLang="ja-JP" dirty="0"/>
              <a:t>FFT</a:t>
            </a:r>
            <a:r>
              <a:rPr lang="ja-JP" altLang="en-US" dirty="0"/>
              <a:t>）で </a:t>
            </a:r>
            <a:r>
              <a:rPr lang="en-US" altLang="ja-JP" i="1" dirty="0" err="1" smtClean="0">
                <a:latin typeface="Times New Roman"/>
                <a:cs typeface="Times New Roman"/>
              </a:rPr>
              <a:t>k</a:t>
            </a:r>
            <a:r>
              <a:rPr lang="en-US" altLang="ja-JP" i="1" baseline="-25000" dirty="0" err="1" smtClean="0">
                <a:latin typeface="Times New Roman"/>
                <a:cs typeface="Times New Roman"/>
              </a:rPr>
              <a:t>x</a:t>
            </a:r>
            <a:r>
              <a:rPr lang="en-US" altLang="ja-JP" i="1" dirty="0" smtClean="0">
                <a:latin typeface="Times New Roman"/>
                <a:cs typeface="Times New Roman"/>
              </a:rPr>
              <a:t> </a:t>
            </a:r>
            <a:r>
              <a:rPr lang="ja-JP" altLang="en-US" dirty="0" smtClean="0">
                <a:latin typeface="Times New Roman"/>
                <a:cs typeface="Times New Roman"/>
              </a:rPr>
              <a:t>と</a:t>
            </a:r>
            <a:r>
              <a:rPr lang="en-US" altLang="ja-JP" i="1" dirty="0" smtClean="0">
                <a:latin typeface="Times New Roman"/>
                <a:cs typeface="Times New Roman"/>
              </a:rPr>
              <a:t> </a:t>
            </a:r>
            <a:r>
              <a:rPr lang="en-US" altLang="ja-JP" i="1" dirty="0" err="1">
                <a:latin typeface="Times New Roman"/>
                <a:cs typeface="Times New Roman"/>
              </a:rPr>
              <a:t>k</a:t>
            </a:r>
            <a:r>
              <a:rPr lang="en-US" altLang="ja-JP" i="1" baseline="-25000" dirty="0" err="1">
                <a:latin typeface="Times New Roman"/>
                <a:cs typeface="Times New Roman"/>
              </a:rPr>
              <a:t>y</a:t>
            </a:r>
            <a:r>
              <a:rPr lang="en-US" altLang="ja-JP" dirty="0"/>
              <a:t> </a:t>
            </a:r>
            <a:r>
              <a:rPr lang="ja-JP" altLang="en-US" dirty="0"/>
              <a:t>を</a:t>
            </a:r>
            <a:r>
              <a:rPr lang="ja-JP" altLang="en-US" dirty="0" smtClean="0"/>
              <a:t>計算</a:t>
            </a:r>
            <a:r>
              <a:rPr lang="en-US" altLang="ja-JP" dirty="0" smtClean="0"/>
              <a:t>. </a:t>
            </a:r>
            <a:r>
              <a:rPr lang="en-US" altLang="ja-JP" i="1" dirty="0" smtClean="0">
                <a:latin typeface="Times New Roman"/>
                <a:cs typeface="Times New Roman"/>
              </a:rPr>
              <a:t>x</a:t>
            </a:r>
            <a:r>
              <a:rPr lang="en-US" altLang="ja-JP" dirty="0" smtClean="0"/>
              <a:t> </a:t>
            </a:r>
            <a:r>
              <a:rPr lang="ja-JP" altLang="en-US" dirty="0" smtClean="0"/>
              <a:t>は南北</a:t>
            </a:r>
            <a:r>
              <a:rPr lang="en-US" altLang="ja-JP" dirty="0" smtClean="0"/>
              <a:t>, </a:t>
            </a:r>
            <a:r>
              <a:rPr lang="en-US" altLang="ja-JP" i="1" dirty="0" smtClean="0">
                <a:latin typeface="Times New Roman"/>
                <a:cs typeface="Times New Roman"/>
              </a:rPr>
              <a:t>y</a:t>
            </a:r>
            <a:r>
              <a:rPr lang="en-US" altLang="ja-JP" dirty="0" smtClean="0"/>
              <a:t> </a:t>
            </a:r>
            <a:r>
              <a:rPr lang="ja-JP" altLang="en-US" dirty="0" smtClean="0"/>
              <a:t>は東西</a:t>
            </a:r>
            <a:r>
              <a:rPr lang="en-US" altLang="ja-JP" dirty="0" smtClean="0"/>
              <a:t>.</a:t>
            </a:r>
            <a:endParaRPr lang="en-US" altLang="ja-JP" dirty="0" smtClean="0"/>
          </a:p>
          <a:p>
            <a:r>
              <a:rPr lang="ja-JP" altLang="en-US" dirty="0" smtClean="0"/>
              <a:t>オンセット前に東西にアークが不安定化する場合</a:t>
            </a:r>
            <a:r>
              <a:rPr lang="en-US" altLang="ja-JP" dirty="0" smtClean="0"/>
              <a:t>, </a:t>
            </a:r>
            <a:r>
              <a:rPr lang="en-US" altLang="ja-JP" i="1" dirty="0" err="1" smtClean="0">
                <a:latin typeface="Times New Roman"/>
                <a:cs typeface="Times New Roman"/>
              </a:rPr>
              <a:t>k</a:t>
            </a:r>
            <a:r>
              <a:rPr lang="en-US" altLang="ja-JP" i="1" baseline="-25000" dirty="0" err="1" smtClean="0">
                <a:latin typeface="Times New Roman"/>
                <a:cs typeface="Times New Roman"/>
              </a:rPr>
              <a:t>y</a:t>
            </a:r>
            <a:r>
              <a:rPr lang="en-US" altLang="ja-JP" dirty="0" smtClean="0"/>
              <a:t> </a:t>
            </a:r>
            <a:r>
              <a:rPr lang="ja-JP" altLang="en-US" dirty="0" smtClean="0"/>
              <a:t>が</a:t>
            </a:r>
            <a:r>
              <a:rPr lang="en-US" altLang="ja-JP" dirty="0" smtClean="0"/>
              <a:t> discrete </a:t>
            </a:r>
            <a:r>
              <a:rPr lang="ja-JP" altLang="en-US" dirty="0" smtClean="0"/>
              <a:t>な値を持つ</a:t>
            </a:r>
            <a:r>
              <a:rPr lang="en-US" altLang="ja-JP" dirty="0" smtClean="0"/>
              <a:t>.</a:t>
            </a:r>
            <a:endParaRPr lang="en-US" altLang="ja-JP" dirty="0"/>
          </a:p>
        </p:txBody>
      </p:sp>
      <p:pic>
        <p:nvPicPr>
          <p:cNvPr id="5" name="図 4"/>
          <p:cNvPicPr>
            <a:picLocks noChangeAspect="1"/>
          </p:cNvPicPr>
          <p:nvPr/>
        </p:nvPicPr>
        <p:blipFill>
          <a:blip r:embed="rId2"/>
          <a:stretch>
            <a:fillRect/>
          </a:stretch>
        </p:blipFill>
        <p:spPr>
          <a:xfrm>
            <a:off x="152844" y="3258618"/>
            <a:ext cx="8837830" cy="3396018"/>
          </a:xfrm>
          <a:prstGeom prst="rect">
            <a:avLst/>
          </a:prstGeom>
        </p:spPr>
      </p:pic>
    </p:spTree>
    <p:extLst>
      <p:ext uri="{BB962C8B-B14F-4D97-AF65-F5344CB8AC3E}">
        <p14:creationId xmlns:p14="http://schemas.microsoft.com/office/powerpoint/2010/main" val="3336346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a:t>
            </a:r>
            <a:r>
              <a:rPr kumimoji="1" lang="en-US" altLang="ja-JP" sz="2800" dirty="0" smtClean="0"/>
              <a:t>:</a:t>
            </a:r>
            <a:r>
              <a:rPr lang="en-US" altLang="ja-JP" sz="2800" dirty="0"/>
              <a:t> </a:t>
            </a:r>
            <a:r>
              <a:rPr lang="ja-JP" altLang="en-US" sz="2800" dirty="0" smtClean="0"/>
              <a:t>波数解析の雑感</a:t>
            </a:r>
            <a:endParaRPr kumimoji="1" lang="ja-JP" altLang="en-US" sz="2800" dirty="0"/>
          </a:p>
        </p:txBody>
      </p:sp>
      <p:sp>
        <p:nvSpPr>
          <p:cNvPr id="3" name="コンテンツ プレースホルダー 2"/>
          <p:cNvSpPr>
            <a:spLocks noGrp="1"/>
          </p:cNvSpPr>
          <p:nvPr>
            <p:ph idx="1"/>
          </p:nvPr>
        </p:nvSpPr>
        <p:spPr>
          <a:xfrm>
            <a:off x="152844" y="991423"/>
            <a:ext cx="8737431" cy="5663213"/>
          </a:xfrm>
        </p:spPr>
        <p:txBody>
          <a:bodyPr>
            <a:normAutofit/>
          </a:bodyPr>
          <a:lstStyle/>
          <a:p>
            <a:r>
              <a:rPr lang="ja-JP" altLang="en-US" dirty="0"/>
              <a:t>全天画像を地理座標にマッピングも</a:t>
            </a:r>
            <a:r>
              <a:rPr lang="ja-JP" altLang="en-US" dirty="0" smtClean="0"/>
              <a:t>して</a:t>
            </a:r>
            <a:r>
              <a:rPr lang="ja-JP" altLang="en-US" dirty="0" smtClean="0"/>
              <a:t>いないと</a:t>
            </a:r>
            <a:r>
              <a:rPr lang="ja-JP" altLang="en-US" dirty="0" smtClean="0"/>
              <a:t>いう</a:t>
            </a:r>
            <a:r>
              <a:rPr lang="ja-JP" altLang="en-US" dirty="0"/>
              <a:t>段階だが</a:t>
            </a:r>
            <a:r>
              <a:rPr lang="en-US" altLang="ja-JP" dirty="0"/>
              <a:t>, </a:t>
            </a:r>
            <a:r>
              <a:rPr lang="ja-JP" altLang="en-US" dirty="0"/>
              <a:t>それなり</a:t>
            </a:r>
            <a:r>
              <a:rPr lang="ja-JP" altLang="en-US" dirty="0" smtClean="0"/>
              <a:t>に</a:t>
            </a:r>
            <a:r>
              <a:rPr lang="en-US" altLang="ja-JP" dirty="0" smtClean="0"/>
              <a:t/>
            </a:r>
            <a:br>
              <a:rPr lang="en-US" altLang="ja-JP" dirty="0" smtClean="0"/>
            </a:br>
            <a:r>
              <a:rPr lang="en-US" altLang="ja-JP" i="1" dirty="0" err="1">
                <a:latin typeface="Times New Roman"/>
                <a:cs typeface="Times New Roman"/>
              </a:rPr>
              <a:t>kx</a:t>
            </a:r>
            <a:r>
              <a:rPr lang="en-US" altLang="ja-JP" i="1" dirty="0">
                <a:latin typeface="Times New Roman"/>
                <a:cs typeface="Times New Roman"/>
              </a:rPr>
              <a:t>, </a:t>
            </a:r>
            <a:r>
              <a:rPr lang="en-US" altLang="ja-JP" i="1" dirty="0" err="1" smtClean="0">
                <a:latin typeface="Times New Roman"/>
                <a:cs typeface="Times New Roman"/>
              </a:rPr>
              <a:t>ky</a:t>
            </a:r>
            <a:r>
              <a:rPr lang="en-US" altLang="ja-JP" i="1" dirty="0" smtClean="0">
                <a:latin typeface="Times New Roman"/>
                <a:cs typeface="Times New Roman"/>
              </a:rPr>
              <a:t> </a:t>
            </a:r>
            <a:r>
              <a:rPr lang="ja-JP" altLang="en-US" dirty="0" smtClean="0"/>
              <a:t>の</a:t>
            </a:r>
            <a:r>
              <a:rPr lang="ja-JP" altLang="en-US" dirty="0" smtClean="0"/>
              <a:t>時間発展</a:t>
            </a:r>
            <a:r>
              <a:rPr lang="ja-JP" altLang="en-US" dirty="0" smtClean="0"/>
              <a:t>を</a:t>
            </a:r>
            <a:r>
              <a:rPr lang="ja-JP" altLang="en-US" dirty="0"/>
              <a:t>見ることはできていそう</a:t>
            </a:r>
            <a:r>
              <a:rPr lang="en-US" altLang="ja-JP" dirty="0"/>
              <a:t>.</a:t>
            </a:r>
          </a:p>
          <a:p>
            <a:r>
              <a:rPr lang="ja-JP" altLang="en-US" dirty="0"/>
              <a:t>ただ</a:t>
            </a:r>
            <a:r>
              <a:rPr lang="en-US" altLang="ja-JP" dirty="0"/>
              <a:t>, </a:t>
            </a:r>
            <a:r>
              <a:rPr lang="ja-JP" altLang="en-US" dirty="0"/>
              <a:t>抽出されている波数のスケールが</a:t>
            </a:r>
            <a:r>
              <a:rPr lang="en-US" altLang="ja-JP" dirty="0"/>
              <a:t> FBI </a:t>
            </a:r>
            <a:r>
              <a:rPr lang="ja-JP" altLang="en-US" dirty="0"/>
              <a:t>数値計算より約 </a:t>
            </a:r>
            <a:r>
              <a:rPr lang="en-US" altLang="ja-JP" dirty="0"/>
              <a:t>1 </a:t>
            </a:r>
            <a:r>
              <a:rPr lang="ja-JP" altLang="en-US" dirty="0"/>
              <a:t>桁大きい</a:t>
            </a:r>
            <a:r>
              <a:rPr lang="en-US" altLang="ja-JP" dirty="0"/>
              <a:t>.</a:t>
            </a:r>
          </a:p>
          <a:p>
            <a:r>
              <a:rPr lang="ja-JP" altLang="en-US" dirty="0"/>
              <a:t>要は</a:t>
            </a:r>
            <a:r>
              <a:rPr lang="en-US" altLang="ja-JP" dirty="0"/>
              <a:t>, </a:t>
            </a:r>
            <a:r>
              <a:rPr lang="ja-JP" altLang="en-US" dirty="0"/>
              <a:t>全天画像から出てくる </a:t>
            </a:r>
            <a:r>
              <a:rPr lang="en-US" altLang="ja-JP" i="1" dirty="0" err="1" smtClean="0">
                <a:latin typeface="Times New Roman"/>
                <a:cs typeface="Times New Roman"/>
              </a:rPr>
              <a:t>kx</a:t>
            </a:r>
            <a:r>
              <a:rPr lang="en-US" altLang="ja-JP" i="1" dirty="0" smtClean="0">
                <a:latin typeface="Times New Roman"/>
                <a:cs typeface="Times New Roman"/>
              </a:rPr>
              <a:t>, </a:t>
            </a:r>
            <a:r>
              <a:rPr lang="en-US" altLang="ja-JP" i="1" dirty="0" err="1" smtClean="0">
                <a:latin typeface="Times New Roman"/>
                <a:cs typeface="Times New Roman"/>
              </a:rPr>
              <a:t>ky</a:t>
            </a:r>
            <a:r>
              <a:rPr lang="en-US" altLang="ja-JP" i="1" dirty="0">
                <a:latin typeface="Times New Roman"/>
                <a:cs typeface="Times New Roman"/>
              </a:rPr>
              <a:t> </a:t>
            </a:r>
            <a:r>
              <a:rPr lang="ja-JP" altLang="en-US" dirty="0" smtClean="0"/>
              <a:t>と</a:t>
            </a:r>
            <a:r>
              <a:rPr lang="en-US" altLang="ja-JP" dirty="0"/>
              <a:t>, FBI </a:t>
            </a:r>
            <a:r>
              <a:rPr lang="ja-JP" altLang="en-US" dirty="0"/>
              <a:t>数値計算の直接比較は困難</a:t>
            </a:r>
            <a:r>
              <a:rPr lang="en-US" altLang="ja-JP" dirty="0"/>
              <a:t>.</a:t>
            </a:r>
          </a:p>
          <a:p>
            <a:r>
              <a:rPr lang="ja-JP" altLang="en-US" dirty="0"/>
              <a:t>狭視野のカメラのデータに見られる </a:t>
            </a:r>
            <a:r>
              <a:rPr lang="en-US" altLang="ja-JP" dirty="0"/>
              <a:t>10 km </a:t>
            </a:r>
            <a:r>
              <a:rPr lang="ja-JP" altLang="en-US" dirty="0"/>
              <a:t>スケールのオーロラで同じような作業をやってみると良いのではないか</a:t>
            </a:r>
            <a:r>
              <a:rPr lang="en-US" altLang="ja-JP" dirty="0"/>
              <a:t>? </a:t>
            </a:r>
            <a:r>
              <a:rPr lang="en-US" altLang="ja-JP" dirty="0" smtClean="0"/>
              <a:t>→ </a:t>
            </a:r>
            <a:r>
              <a:rPr lang="ja-JP" altLang="en-US" dirty="0" smtClean="0"/>
              <a:t>以下の例</a:t>
            </a:r>
            <a:r>
              <a:rPr lang="en-US" altLang="ja-JP" dirty="0" smtClean="0"/>
              <a:t>: </a:t>
            </a:r>
            <a:r>
              <a:rPr lang="ja-JP" altLang="en-US" dirty="0" smtClean="0"/>
              <a:t>極地研トロムソカメラ</a:t>
            </a:r>
            <a:endParaRPr lang="en-US" altLang="ja-JP" dirty="0"/>
          </a:p>
        </p:txBody>
      </p:sp>
      <p:pic>
        <p:nvPicPr>
          <p:cNvPr id="5" name="図 4"/>
          <p:cNvPicPr>
            <a:picLocks noChangeAspect="1"/>
          </p:cNvPicPr>
          <p:nvPr/>
        </p:nvPicPr>
        <p:blipFill>
          <a:blip r:embed="rId2"/>
          <a:stretch>
            <a:fillRect/>
          </a:stretch>
        </p:blipFill>
        <p:spPr>
          <a:xfrm>
            <a:off x="623679" y="3894892"/>
            <a:ext cx="7170903" cy="2759744"/>
          </a:xfrm>
          <a:prstGeom prst="rect">
            <a:avLst/>
          </a:prstGeom>
        </p:spPr>
      </p:pic>
    </p:spTree>
    <p:extLst>
      <p:ext uri="{BB962C8B-B14F-4D97-AF65-F5344CB8AC3E}">
        <p14:creationId xmlns:p14="http://schemas.microsoft.com/office/powerpoint/2010/main" val="732607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2</a:t>
            </a:r>
            <a:r>
              <a:rPr kumimoji="1" lang="en-US" altLang="ja-JP" sz="2800" dirty="0" smtClean="0"/>
              <a:t>:</a:t>
            </a:r>
            <a:r>
              <a:rPr lang="en-US" altLang="ja-JP" sz="2800" dirty="0"/>
              <a:t> </a:t>
            </a:r>
            <a:r>
              <a:rPr lang="en-US" altLang="ja-JP" sz="2800" dirty="0" smtClean="0"/>
              <a:t>FBI </a:t>
            </a:r>
            <a:r>
              <a:rPr lang="ja-JP" altLang="en-US" sz="2800" dirty="0" smtClean="0"/>
              <a:t>を踏まえた考察</a:t>
            </a:r>
            <a:endParaRPr kumimoji="1" lang="ja-JP" altLang="en-US" sz="2800" dirty="0"/>
          </a:p>
        </p:txBody>
      </p:sp>
      <p:sp>
        <p:nvSpPr>
          <p:cNvPr id="6" name="コンテンツ プレースホルダー 2"/>
          <p:cNvSpPr>
            <a:spLocks noGrp="1"/>
          </p:cNvSpPr>
          <p:nvPr>
            <p:ph idx="1"/>
          </p:nvPr>
        </p:nvSpPr>
        <p:spPr>
          <a:xfrm>
            <a:off x="152845" y="991423"/>
            <a:ext cx="8791987" cy="5663213"/>
          </a:xfrm>
        </p:spPr>
        <p:txBody>
          <a:bodyPr>
            <a:normAutofit/>
          </a:bodyPr>
          <a:lstStyle/>
          <a:p>
            <a:r>
              <a:rPr lang="ja-JP" altLang="en-US" dirty="0"/>
              <a:t>オンセット前に限って言えば</a:t>
            </a:r>
            <a:r>
              <a:rPr lang="en-US" altLang="ja-JP" dirty="0" smtClean="0"/>
              <a:t>, </a:t>
            </a:r>
            <a:r>
              <a:rPr lang="en-US" altLang="ja-JP" i="1" dirty="0">
                <a:latin typeface="Times New Roman"/>
                <a:cs typeface="Times New Roman"/>
              </a:rPr>
              <a:t>y</a:t>
            </a:r>
            <a:r>
              <a:rPr lang="en-US" altLang="ja-JP" dirty="0"/>
              <a:t> </a:t>
            </a:r>
            <a:r>
              <a:rPr lang="ja-JP" altLang="en-US" dirty="0" smtClean="0"/>
              <a:t>方向</a:t>
            </a:r>
            <a:r>
              <a:rPr lang="ja-JP" altLang="en-US" dirty="0" smtClean="0"/>
              <a:t>（</a:t>
            </a:r>
            <a:r>
              <a:rPr lang="ja-JP" altLang="en-US" dirty="0" smtClean="0"/>
              <a:t>東西</a:t>
            </a:r>
            <a:r>
              <a:rPr lang="ja-JP" altLang="en-US" dirty="0" smtClean="0"/>
              <a:t>）</a:t>
            </a:r>
            <a:r>
              <a:rPr lang="ja-JP" altLang="en-US" dirty="0" smtClean="0"/>
              <a:t>の</a:t>
            </a:r>
            <a:r>
              <a:rPr lang="ja-JP" altLang="en-US" dirty="0"/>
              <a:t>構造化が顕著か</a:t>
            </a:r>
            <a:r>
              <a:rPr lang="en-US" altLang="ja-JP" dirty="0"/>
              <a:t>? </a:t>
            </a:r>
            <a:endParaRPr lang="ja-JP" altLang="en-US" dirty="0"/>
          </a:p>
          <a:p>
            <a:r>
              <a:rPr lang="ja-JP" altLang="en-US" dirty="0" smtClean="0"/>
              <a:t>アーク</a:t>
            </a:r>
            <a:r>
              <a:rPr lang="ja-JP" altLang="en-US" dirty="0"/>
              <a:t>の周りの磁場のシアを考える</a:t>
            </a:r>
            <a:r>
              <a:rPr lang="ja-JP" altLang="en-US" dirty="0" smtClean="0"/>
              <a:t>と</a:t>
            </a:r>
            <a:r>
              <a:rPr lang="en-US" altLang="ja-JP" dirty="0" smtClean="0"/>
              <a:t> </a:t>
            </a:r>
            <a:r>
              <a:rPr lang="en-US" altLang="ja-JP" i="1" dirty="0" smtClean="0">
                <a:latin typeface="Times New Roman"/>
                <a:cs typeface="Times New Roman"/>
              </a:rPr>
              <a:t>y</a:t>
            </a:r>
            <a:r>
              <a:rPr lang="en-US" altLang="ja-JP" dirty="0" smtClean="0"/>
              <a:t> </a:t>
            </a:r>
            <a:r>
              <a:rPr lang="ja-JP" altLang="en-US" dirty="0"/>
              <a:t>方向 </a:t>
            </a:r>
            <a:r>
              <a:rPr lang="en-US" altLang="ja-JP" dirty="0" smtClean="0"/>
              <a:t>(</a:t>
            </a:r>
            <a:r>
              <a:rPr lang="ja-JP" altLang="en-US" dirty="0" smtClean="0"/>
              <a:t>東西</a:t>
            </a:r>
            <a:r>
              <a:rPr lang="en-US" altLang="ja-JP" dirty="0" smtClean="0"/>
              <a:t>) </a:t>
            </a:r>
            <a:r>
              <a:rPr lang="ja-JP" altLang="en-US" dirty="0"/>
              <a:t>のほうが</a:t>
            </a:r>
            <a:r>
              <a:rPr lang="ja-JP" altLang="en-US" dirty="0" smtClean="0"/>
              <a:t>構造</a:t>
            </a:r>
            <a:r>
              <a:rPr lang="ja-JP" altLang="en-US" dirty="0" smtClean="0"/>
              <a:t>の</a:t>
            </a:r>
            <a:r>
              <a:rPr lang="ja-JP" altLang="en-US" dirty="0" smtClean="0"/>
              <a:t>成長</a:t>
            </a:r>
            <a:r>
              <a:rPr lang="ja-JP" altLang="en-US" dirty="0" smtClean="0"/>
              <a:t>阻害される</a:t>
            </a:r>
            <a:r>
              <a:rPr lang="en-US" altLang="ja-JP" dirty="0" smtClean="0"/>
              <a:t>. </a:t>
            </a:r>
            <a:r>
              <a:rPr lang="ja-JP" altLang="en-US" dirty="0" smtClean="0"/>
              <a:t>つまり</a:t>
            </a:r>
            <a:r>
              <a:rPr lang="en-US" altLang="ja-JP" dirty="0" smtClean="0"/>
              <a:t>,</a:t>
            </a:r>
            <a:r>
              <a:rPr lang="ja-JP" altLang="en-US" dirty="0" smtClean="0"/>
              <a:t> </a:t>
            </a:r>
            <a:r>
              <a:rPr lang="en-US" altLang="ja-JP" i="1" dirty="0">
                <a:latin typeface="Times New Roman"/>
                <a:cs typeface="Times New Roman"/>
              </a:rPr>
              <a:t>x</a:t>
            </a:r>
            <a:r>
              <a:rPr lang="en-US" altLang="ja-JP" dirty="0"/>
              <a:t> </a:t>
            </a:r>
            <a:r>
              <a:rPr lang="ja-JP" altLang="en-US" dirty="0"/>
              <a:t>方向 </a:t>
            </a:r>
            <a:r>
              <a:rPr lang="en-US" altLang="ja-JP" dirty="0"/>
              <a:t>(</a:t>
            </a:r>
            <a:r>
              <a:rPr lang="ja-JP" altLang="en-US" dirty="0"/>
              <a:t>南北</a:t>
            </a:r>
            <a:r>
              <a:rPr lang="en-US" altLang="ja-JP" dirty="0"/>
              <a:t>) </a:t>
            </a:r>
            <a:r>
              <a:rPr lang="ja-JP" altLang="en-US" dirty="0"/>
              <a:t>のほうが構造が成長しやすい</a:t>
            </a:r>
            <a:r>
              <a:rPr lang="en-US" altLang="ja-JP" dirty="0" smtClean="0"/>
              <a:t>.</a:t>
            </a:r>
            <a:endParaRPr lang="en-US" altLang="ja-JP" dirty="0"/>
          </a:p>
          <a:p>
            <a:r>
              <a:rPr lang="en-US" altLang="ja-JP" i="1" dirty="0" smtClean="0">
                <a:latin typeface="Times New Roman"/>
                <a:cs typeface="Times New Roman"/>
              </a:rPr>
              <a:t>x</a:t>
            </a:r>
            <a:r>
              <a:rPr lang="en-US" altLang="ja-JP" i="1" dirty="0">
                <a:latin typeface="Times New Roman"/>
                <a:cs typeface="Times New Roman"/>
              </a:rPr>
              <a:t>, y</a:t>
            </a:r>
            <a:r>
              <a:rPr lang="en-US" altLang="ja-JP" dirty="0"/>
              <a:t> </a:t>
            </a:r>
            <a:r>
              <a:rPr lang="ja-JP" altLang="en-US" dirty="0"/>
              <a:t>方向に関して構造化の起こりやすさのようなものを評価できると計算・観測の融合に</a:t>
            </a:r>
            <a:r>
              <a:rPr lang="ja-JP" altLang="en-US" dirty="0" smtClean="0"/>
              <a:t>なりうる</a:t>
            </a:r>
            <a:r>
              <a:rPr lang="ja-JP" altLang="en-US" dirty="0" smtClean="0"/>
              <a:t>が</a:t>
            </a:r>
            <a:r>
              <a:rPr lang="en-US" altLang="ja-JP" dirty="0" smtClean="0"/>
              <a:t>, </a:t>
            </a:r>
            <a:r>
              <a:rPr lang="ja-JP" altLang="en-US" dirty="0" smtClean="0"/>
              <a:t>まだそこまでは踏み込めていない</a:t>
            </a:r>
            <a:r>
              <a:rPr lang="en-US" altLang="ja-JP" dirty="0" smtClean="0"/>
              <a:t>.</a:t>
            </a:r>
            <a:endParaRPr lang="en-US" altLang="ja-JP" dirty="0"/>
          </a:p>
          <a:p>
            <a:r>
              <a:rPr lang="en-US" altLang="ja-JP" i="1" dirty="0" smtClean="0">
                <a:latin typeface="Times New Roman"/>
                <a:cs typeface="Times New Roman"/>
              </a:rPr>
              <a:t>x</a:t>
            </a:r>
            <a:r>
              <a:rPr lang="en-US" altLang="ja-JP" dirty="0" smtClean="0"/>
              <a:t> </a:t>
            </a:r>
            <a:r>
              <a:rPr lang="ja-JP" altLang="en-US" dirty="0" smtClean="0"/>
              <a:t>方向</a:t>
            </a:r>
            <a:r>
              <a:rPr lang="ja-JP" altLang="en-US" dirty="0" smtClean="0"/>
              <a:t>にアークが</a:t>
            </a:r>
            <a:r>
              <a:rPr lang="ja-JP" altLang="en-US" dirty="0" smtClean="0"/>
              <a:t> </a:t>
            </a:r>
            <a:r>
              <a:rPr lang="en-US" altLang="ja-JP" dirty="0" err="1"/>
              <a:t>spliting</a:t>
            </a:r>
            <a:r>
              <a:rPr lang="en-US" altLang="ja-JP" dirty="0"/>
              <a:t> </a:t>
            </a:r>
            <a:r>
              <a:rPr lang="ja-JP" altLang="en-US" dirty="0" smtClean="0"/>
              <a:t>するような事例</a:t>
            </a:r>
            <a:r>
              <a:rPr lang="ja-JP" altLang="en-US" dirty="0" smtClean="0"/>
              <a:t>と </a:t>
            </a:r>
            <a:r>
              <a:rPr lang="en-US" altLang="ja-JP" i="1" dirty="0">
                <a:latin typeface="Times New Roman"/>
                <a:cs typeface="Times New Roman"/>
              </a:rPr>
              <a:t>y</a:t>
            </a:r>
            <a:r>
              <a:rPr lang="en-US" altLang="ja-JP" dirty="0"/>
              <a:t> </a:t>
            </a:r>
            <a:r>
              <a:rPr lang="ja-JP" altLang="en-US" dirty="0" smtClean="0"/>
              <a:t>方向</a:t>
            </a:r>
            <a:r>
              <a:rPr lang="ja-JP" altLang="en-US" dirty="0" smtClean="0"/>
              <a:t>に</a:t>
            </a:r>
            <a:r>
              <a:rPr lang="ja-JP" altLang="en-US" dirty="0" smtClean="0"/>
              <a:t>不安定化</a:t>
            </a:r>
            <a:r>
              <a:rPr lang="ja-JP" altLang="en-US" dirty="0" smtClean="0"/>
              <a:t>する事例の</a:t>
            </a:r>
            <a:r>
              <a:rPr lang="en-US" altLang="ja-JP" dirty="0" smtClean="0"/>
              <a:t/>
            </a:r>
            <a:br>
              <a:rPr lang="en-US" altLang="ja-JP" dirty="0" smtClean="0"/>
            </a:br>
            <a:r>
              <a:rPr lang="ja-JP" altLang="en-US" dirty="0" smtClean="0"/>
              <a:t>どちら</a:t>
            </a:r>
            <a:r>
              <a:rPr lang="ja-JP" altLang="en-US" dirty="0"/>
              <a:t>が良く</a:t>
            </a:r>
            <a:r>
              <a:rPr lang="ja-JP" altLang="en-US" dirty="0" smtClean="0"/>
              <a:t>見え</a:t>
            </a:r>
            <a:r>
              <a:rPr lang="ja-JP" altLang="en-US" dirty="0" smtClean="0"/>
              <a:t>のかについても考える必要がある</a:t>
            </a:r>
            <a:r>
              <a:rPr lang="en-US" altLang="ja-JP" dirty="0" smtClean="0"/>
              <a:t>.</a:t>
            </a:r>
            <a:endParaRPr lang="en-US" altLang="ja-JP" dirty="0" smtClean="0"/>
          </a:p>
        </p:txBody>
      </p:sp>
    </p:spTree>
    <p:extLst>
      <p:ext uri="{BB962C8B-B14F-4D97-AF65-F5344CB8AC3E}">
        <p14:creationId xmlns:p14="http://schemas.microsoft.com/office/powerpoint/2010/main" val="27107061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95115" cy="816974"/>
          </a:xfrm>
        </p:spPr>
        <p:txBody>
          <a:bodyPr>
            <a:normAutofit/>
          </a:bodyPr>
          <a:lstStyle/>
          <a:p>
            <a:r>
              <a:rPr kumimoji="1" lang="ja-JP" altLang="en-US" sz="2800" dirty="0" smtClean="0"/>
              <a:t>アプローチ</a:t>
            </a:r>
            <a:r>
              <a:rPr kumimoji="1" lang="en-US" altLang="ja-JP" sz="2800" dirty="0" smtClean="0"/>
              <a:t> 3</a:t>
            </a:r>
            <a:r>
              <a:rPr kumimoji="1" lang="en-US" altLang="ja-JP" sz="2800" dirty="0" smtClean="0"/>
              <a:t>: </a:t>
            </a:r>
            <a:r>
              <a:rPr kumimoji="1" lang="ja-JP" altLang="en-US" sz="2800" dirty="0" smtClean="0"/>
              <a:t>オンセットに至るまでのオーロラの輝度変化</a:t>
            </a:r>
            <a:endParaRPr kumimoji="1" lang="ja-JP" altLang="en-US" sz="2800" dirty="0"/>
          </a:p>
        </p:txBody>
      </p:sp>
      <p:sp>
        <p:nvSpPr>
          <p:cNvPr id="6" name="コンテンツ プレースホルダー 2"/>
          <p:cNvSpPr>
            <a:spLocks noGrp="1"/>
          </p:cNvSpPr>
          <p:nvPr>
            <p:ph idx="1"/>
          </p:nvPr>
        </p:nvSpPr>
        <p:spPr>
          <a:xfrm>
            <a:off x="152845" y="991423"/>
            <a:ext cx="8805468" cy="5663213"/>
          </a:xfrm>
        </p:spPr>
        <p:txBody>
          <a:bodyPr>
            <a:normAutofit/>
          </a:bodyPr>
          <a:lstStyle/>
          <a:p>
            <a:r>
              <a:rPr lang="ja-JP" altLang="en-US" dirty="0" smtClean="0"/>
              <a:t>オンセットに至るまでのオーロラの輝度変化を調べる</a:t>
            </a:r>
            <a:r>
              <a:rPr lang="en-US" altLang="ja-JP" dirty="0" smtClean="0"/>
              <a:t>.</a:t>
            </a:r>
          </a:p>
          <a:p>
            <a:r>
              <a:rPr lang="en-US" altLang="ja-JP" dirty="0" err="1" smtClean="0"/>
              <a:t>Motoba</a:t>
            </a:r>
            <a:r>
              <a:rPr lang="en-US" altLang="ja-JP" dirty="0" smtClean="0"/>
              <a:t> et al. [2012] </a:t>
            </a:r>
            <a:r>
              <a:rPr lang="ja-JP" altLang="en-US" dirty="0" smtClean="0"/>
              <a:t>で報告されたオーロラビーズ事例を解析した</a:t>
            </a:r>
            <a:r>
              <a:rPr lang="en-US" altLang="ja-JP" dirty="0" smtClean="0"/>
              <a:t>.</a:t>
            </a:r>
          </a:p>
          <a:p>
            <a:r>
              <a:rPr lang="ja-JP" altLang="en-US" dirty="0" smtClean="0"/>
              <a:t>全発光強度に何らかの振動は見られるか</a:t>
            </a:r>
            <a:r>
              <a:rPr lang="en-US" altLang="ja-JP" dirty="0" smtClean="0"/>
              <a:t>? </a:t>
            </a:r>
            <a:r>
              <a:rPr lang="ja-JP" altLang="en-US" dirty="0" smtClean="0"/>
              <a:t>各点での振動数はどのくらいか</a:t>
            </a:r>
            <a:r>
              <a:rPr lang="en-US" altLang="ja-JP" dirty="0" smtClean="0"/>
              <a:t>?</a:t>
            </a:r>
            <a:endParaRPr lang="en-US" altLang="ja-JP" dirty="0" smtClean="0"/>
          </a:p>
        </p:txBody>
      </p:sp>
      <p:pic>
        <p:nvPicPr>
          <p:cNvPr id="14" name="図 13"/>
          <p:cNvPicPr>
            <a:picLocks noChangeAspect="1"/>
          </p:cNvPicPr>
          <p:nvPr/>
        </p:nvPicPr>
        <p:blipFill>
          <a:blip r:embed="rId2"/>
          <a:stretch>
            <a:fillRect/>
          </a:stretch>
        </p:blipFill>
        <p:spPr>
          <a:xfrm>
            <a:off x="522316" y="3265905"/>
            <a:ext cx="3989270" cy="2931064"/>
          </a:xfrm>
          <a:prstGeom prst="rect">
            <a:avLst/>
          </a:prstGeom>
        </p:spPr>
      </p:pic>
      <p:pic>
        <p:nvPicPr>
          <p:cNvPr id="15" name="図 14"/>
          <p:cNvPicPr>
            <a:picLocks noChangeAspect="1"/>
          </p:cNvPicPr>
          <p:nvPr/>
        </p:nvPicPr>
        <p:blipFill>
          <a:blip r:embed="rId3"/>
          <a:stretch>
            <a:fillRect/>
          </a:stretch>
        </p:blipFill>
        <p:spPr>
          <a:xfrm>
            <a:off x="4691331" y="2886020"/>
            <a:ext cx="4252035" cy="3751140"/>
          </a:xfrm>
          <a:prstGeom prst="rect">
            <a:avLst/>
          </a:prstGeom>
        </p:spPr>
      </p:pic>
      <p:sp>
        <p:nvSpPr>
          <p:cNvPr id="16" name="テキスト ボックス 15"/>
          <p:cNvSpPr txBox="1"/>
          <p:nvPr/>
        </p:nvSpPr>
        <p:spPr>
          <a:xfrm>
            <a:off x="6393236" y="2609021"/>
            <a:ext cx="1502184" cy="276999"/>
          </a:xfrm>
          <a:prstGeom prst="rect">
            <a:avLst/>
          </a:prstGeom>
          <a:noFill/>
        </p:spPr>
        <p:txBody>
          <a:bodyPr wrap="none" rtlCol="0">
            <a:spAutoFit/>
          </a:bodyPr>
          <a:lstStyle/>
          <a:p>
            <a:r>
              <a:rPr kumimoji="1" lang="en-US" altLang="ja-JP" sz="1200" dirty="0" err="1" smtClean="0">
                <a:latin typeface="Arial"/>
                <a:cs typeface="Arial"/>
              </a:rPr>
              <a:t>Motoba</a:t>
            </a:r>
            <a:r>
              <a:rPr kumimoji="1" lang="en-US" altLang="ja-JP" sz="1200" dirty="0" smtClean="0">
                <a:latin typeface="Arial"/>
                <a:cs typeface="Arial"/>
              </a:rPr>
              <a:t> et al., </a:t>
            </a:r>
            <a:r>
              <a:rPr kumimoji="1" lang="en-US" altLang="ja-JP" sz="1200" dirty="0" smtClean="0">
                <a:latin typeface="Arial"/>
                <a:cs typeface="Arial"/>
              </a:rPr>
              <a:t>2012</a:t>
            </a:r>
            <a:endParaRPr kumimoji="1" lang="ja-JP" altLang="en-US" sz="1200" dirty="0">
              <a:latin typeface="Arial"/>
              <a:cs typeface="Arial"/>
            </a:endParaRPr>
          </a:p>
        </p:txBody>
      </p:sp>
      <p:sp>
        <p:nvSpPr>
          <p:cNvPr id="17" name="テキスト ボックス 16"/>
          <p:cNvSpPr txBox="1"/>
          <p:nvPr/>
        </p:nvSpPr>
        <p:spPr>
          <a:xfrm>
            <a:off x="2073698" y="2986840"/>
            <a:ext cx="1153982" cy="338554"/>
          </a:xfrm>
          <a:prstGeom prst="rect">
            <a:avLst/>
          </a:prstGeom>
          <a:noFill/>
        </p:spPr>
        <p:txBody>
          <a:bodyPr wrap="none" rtlCol="0">
            <a:spAutoFit/>
          </a:bodyPr>
          <a:lstStyle/>
          <a:p>
            <a:r>
              <a:rPr kumimoji="1" lang="en-US" altLang="ja-JP" sz="1600" dirty="0" smtClean="0">
                <a:solidFill>
                  <a:srgbClr val="0000FF"/>
                </a:solidFill>
                <a:latin typeface="Arial"/>
                <a:cs typeface="Arial"/>
              </a:rPr>
              <a:t>Real world</a:t>
            </a:r>
            <a:endParaRPr kumimoji="1" lang="ja-JP" altLang="en-US" sz="1600" dirty="0">
              <a:solidFill>
                <a:srgbClr val="0000FF"/>
              </a:solidFill>
              <a:latin typeface="Arial"/>
              <a:cs typeface="Arial"/>
            </a:endParaRPr>
          </a:p>
        </p:txBody>
      </p:sp>
      <p:sp>
        <p:nvSpPr>
          <p:cNvPr id="18" name="テキスト ボックス 17"/>
          <p:cNvSpPr txBox="1"/>
          <p:nvPr/>
        </p:nvSpPr>
        <p:spPr>
          <a:xfrm>
            <a:off x="968177" y="5251941"/>
            <a:ext cx="1176925" cy="338554"/>
          </a:xfrm>
          <a:prstGeom prst="rect">
            <a:avLst/>
          </a:prstGeom>
          <a:solidFill>
            <a:schemeClr val="bg1"/>
          </a:solidFill>
        </p:spPr>
        <p:txBody>
          <a:bodyPr wrap="none" rtlCol="0">
            <a:spAutoFit/>
          </a:bodyPr>
          <a:lstStyle/>
          <a:p>
            <a:r>
              <a:rPr lang="en-US" altLang="ja-JP" sz="1600" dirty="0" smtClean="0">
                <a:latin typeface="Arial"/>
                <a:cs typeface="Arial"/>
              </a:rPr>
              <a:t>Ideal</a:t>
            </a:r>
            <a:r>
              <a:rPr kumimoji="1" lang="en-US" altLang="ja-JP" sz="1600" dirty="0" smtClean="0">
                <a:latin typeface="Arial"/>
                <a:cs typeface="Arial"/>
              </a:rPr>
              <a:t> world</a:t>
            </a:r>
            <a:endParaRPr kumimoji="1" lang="ja-JP" altLang="en-US" sz="1600" dirty="0">
              <a:latin typeface="Arial"/>
              <a:cs typeface="Arial"/>
            </a:endParaRPr>
          </a:p>
        </p:txBody>
      </p:sp>
      <p:sp>
        <p:nvSpPr>
          <p:cNvPr id="19" name="テキスト ボックス 18"/>
          <p:cNvSpPr txBox="1"/>
          <p:nvPr/>
        </p:nvSpPr>
        <p:spPr>
          <a:xfrm>
            <a:off x="314064" y="2886020"/>
            <a:ext cx="1480894" cy="584776"/>
          </a:xfrm>
          <a:prstGeom prst="rect">
            <a:avLst/>
          </a:prstGeom>
          <a:solidFill>
            <a:schemeClr val="bg1"/>
          </a:solidFill>
        </p:spPr>
        <p:txBody>
          <a:bodyPr wrap="none" rtlCol="0">
            <a:spAutoFit/>
          </a:bodyPr>
          <a:lstStyle/>
          <a:p>
            <a:r>
              <a:rPr lang="en-US" altLang="ja-JP" sz="1600" dirty="0" smtClean="0">
                <a:latin typeface="Arial"/>
                <a:cs typeface="Arial"/>
              </a:rPr>
              <a:t>Energy, log(E)</a:t>
            </a:r>
          </a:p>
          <a:p>
            <a:r>
              <a:rPr kumimoji="1" lang="en-US" altLang="ja-JP" sz="1600" dirty="0" smtClean="0">
                <a:latin typeface="Arial"/>
                <a:cs typeface="Arial"/>
              </a:rPr>
              <a:t>E=v</a:t>
            </a:r>
            <a:r>
              <a:rPr kumimoji="1" lang="en-US" altLang="ja-JP" sz="1600" baseline="30000" dirty="0" smtClean="0">
                <a:latin typeface="Arial"/>
                <a:cs typeface="Arial"/>
              </a:rPr>
              <a:t>2</a:t>
            </a:r>
            <a:r>
              <a:rPr kumimoji="1" lang="en-US" altLang="ja-JP" sz="1600" dirty="0" smtClean="0">
                <a:latin typeface="Arial"/>
                <a:cs typeface="Arial"/>
              </a:rPr>
              <a:t>/2</a:t>
            </a:r>
            <a:endParaRPr kumimoji="1" lang="ja-JP" altLang="en-US" sz="1600" dirty="0">
              <a:latin typeface="Arial"/>
              <a:cs typeface="Arial"/>
            </a:endParaRPr>
          </a:p>
        </p:txBody>
      </p:sp>
      <p:sp>
        <p:nvSpPr>
          <p:cNvPr id="20" name="テキスト ボックス 19"/>
          <p:cNvSpPr txBox="1"/>
          <p:nvPr/>
        </p:nvSpPr>
        <p:spPr>
          <a:xfrm>
            <a:off x="755930" y="6202330"/>
            <a:ext cx="2146216" cy="276999"/>
          </a:xfrm>
          <a:prstGeom prst="rect">
            <a:avLst/>
          </a:prstGeom>
          <a:noFill/>
        </p:spPr>
        <p:txBody>
          <a:bodyPr wrap="none" rtlCol="0">
            <a:spAutoFit/>
          </a:bodyPr>
          <a:lstStyle/>
          <a:p>
            <a:r>
              <a:rPr lang="en-US" altLang="ja-JP" sz="1200" dirty="0" smtClean="0">
                <a:latin typeface="Arial"/>
                <a:cs typeface="Arial"/>
              </a:rPr>
              <a:t>illustration drawn by Y. </a:t>
            </a:r>
            <a:r>
              <a:rPr lang="en-US" altLang="ja-JP" sz="1200" dirty="0" err="1" smtClean="0">
                <a:latin typeface="Arial"/>
                <a:cs typeface="Arial"/>
              </a:rPr>
              <a:t>Hiraki</a:t>
            </a:r>
            <a:endParaRPr kumimoji="1" lang="ja-JP" altLang="en-US" sz="1200" dirty="0">
              <a:latin typeface="Arial"/>
              <a:cs typeface="Arial"/>
            </a:endParaRPr>
          </a:p>
        </p:txBody>
      </p:sp>
    </p:spTree>
    <p:extLst>
      <p:ext uri="{BB962C8B-B14F-4D97-AF65-F5344CB8AC3E}">
        <p14:creationId xmlns:p14="http://schemas.microsoft.com/office/powerpoint/2010/main" val="2177152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08001" y="2637118"/>
            <a:ext cx="4445000" cy="390711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descr="time_series_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880" y="41611"/>
            <a:ext cx="4699932" cy="6858000"/>
          </a:xfrm>
          <a:prstGeom prst="rect">
            <a:avLst/>
          </a:prstGeom>
        </p:spPr>
      </p:pic>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t>アプローチ</a:t>
            </a:r>
            <a:r>
              <a:rPr kumimoji="1" lang="en-US" altLang="ja-JP" sz="2800" dirty="0" smtClean="0"/>
              <a:t> 3</a:t>
            </a:r>
            <a:r>
              <a:rPr kumimoji="1" lang="en-US" altLang="ja-JP" sz="2800" dirty="0" smtClean="0"/>
              <a:t>:</a:t>
            </a:r>
            <a:r>
              <a:rPr lang="en-US" altLang="ja-JP" sz="2800" dirty="0"/>
              <a:t> </a:t>
            </a:r>
            <a:r>
              <a:rPr lang="ja-JP" altLang="en-US" sz="2800" dirty="0" smtClean="0"/>
              <a:t>全天平均輝度の時間変化</a:t>
            </a:r>
            <a:endParaRPr kumimoji="1" lang="ja-JP" altLang="en-US" sz="2800" dirty="0"/>
          </a:p>
        </p:txBody>
      </p:sp>
      <p:sp>
        <p:nvSpPr>
          <p:cNvPr id="6" name="コンテンツ プレースホルダー 2"/>
          <p:cNvSpPr>
            <a:spLocks noGrp="1"/>
          </p:cNvSpPr>
          <p:nvPr>
            <p:ph idx="1"/>
          </p:nvPr>
        </p:nvSpPr>
        <p:spPr>
          <a:xfrm>
            <a:off x="152845" y="991423"/>
            <a:ext cx="8827143" cy="5663213"/>
          </a:xfrm>
        </p:spPr>
        <p:txBody>
          <a:bodyPr>
            <a:normAutofit/>
          </a:bodyPr>
          <a:lstStyle/>
          <a:p>
            <a:r>
              <a:rPr lang="ja-JP" altLang="en-US" dirty="0" smtClean="0"/>
              <a:t>全天視野全体の平均輝度（輝度の総和</a:t>
            </a:r>
            <a:r>
              <a:rPr lang="en-US" altLang="ja-JP" dirty="0" smtClean="0"/>
              <a:t/>
            </a:r>
            <a:br>
              <a:rPr lang="en-US" altLang="ja-JP" dirty="0" smtClean="0"/>
            </a:br>
            <a:r>
              <a:rPr lang="ja-JP" altLang="en-US" dirty="0" smtClean="0"/>
              <a:t>と等価）を時系列でログプロット</a:t>
            </a:r>
            <a:r>
              <a:rPr lang="en-US" altLang="ja-JP" dirty="0" smtClean="0"/>
              <a:t>.</a:t>
            </a:r>
          </a:p>
          <a:p>
            <a:r>
              <a:rPr lang="ja-JP" altLang="en-US" dirty="0" smtClean="0"/>
              <a:t>特徴的な振動は見られない</a:t>
            </a:r>
            <a:r>
              <a:rPr lang="en-US" altLang="ja-JP" dirty="0" smtClean="0"/>
              <a:t>.</a:t>
            </a:r>
            <a:endParaRPr lang="en-US" altLang="ja-JP" dirty="0" smtClean="0"/>
          </a:p>
        </p:txBody>
      </p:sp>
      <p:cxnSp>
        <p:nvCxnSpPr>
          <p:cNvPr id="17" name="直線コネクタ 16"/>
          <p:cNvCxnSpPr/>
          <p:nvPr/>
        </p:nvCxnSpPr>
        <p:spPr>
          <a:xfrm>
            <a:off x="5539176" y="6318073"/>
            <a:ext cx="3098581"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5536389" y="1301437"/>
            <a:ext cx="1553341"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055121" y="3153897"/>
            <a:ext cx="1034608"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4" name="図 23" descr="img1.png"/>
          <p:cNvPicPr>
            <a:picLocks noChangeAspect="1"/>
          </p:cNvPicPr>
          <p:nvPr/>
        </p:nvPicPr>
        <p:blipFill rotWithShape="1">
          <a:blip r:embed="rId3">
            <a:extLst>
              <a:ext uri="{28A0092B-C50C-407E-A947-70E740481C1C}">
                <a14:useLocalDpi xmlns:a14="http://schemas.microsoft.com/office/drawing/2010/main" val="0"/>
              </a:ext>
            </a:extLst>
          </a:blip>
          <a:srcRect l="11605" t="26798" b="18112"/>
          <a:stretch/>
        </p:blipFill>
        <p:spPr>
          <a:xfrm>
            <a:off x="575233" y="2708604"/>
            <a:ext cx="4290618" cy="3778074"/>
          </a:xfrm>
          <a:prstGeom prst="rect">
            <a:avLst/>
          </a:prstGeom>
        </p:spPr>
      </p:pic>
      <p:cxnSp>
        <p:nvCxnSpPr>
          <p:cNvPr id="26" name="直線矢印コネクタ 25"/>
          <p:cNvCxnSpPr/>
          <p:nvPr/>
        </p:nvCxnSpPr>
        <p:spPr>
          <a:xfrm>
            <a:off x="6055121" y="5475946"/>
            <a:ext cx="1968291"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497260" y="5198947"/>
            <a:ext cx="1184940" cy="276999"/>
          </a:xfrm>
          <a:prstGeom prst="rect">
            <a:avLst/>
          </a:prstGeom>
          <a:noFill/>
        </p:spPr>
        <p:txBody>
          <a:bodyPr wrap="none" rtlCol="0">
            <a:spAutoFit/>
          </a:bodyPr>
          <a:lstStyle/>
          <a:p>
            <a:r>
              <a:rPr kumimoji="1" lang="ja-JP" altLang="en-US" sz="1200" dirty="0" smtClean="0">
                <a:solidFill>
                  <a:srgbClr val="FF0000"/>
                </a:solidFill>
                <a:latin typeface="Arial"/>
                <a:cs typeface="Arial"/>
              </a:rPr>
              <a:t>オーロラビーズ</a:t>
            </a:r>
            <a:endParaRPr kumimoji="1" lang="ja-JP" altLang="en-US" sz="1200" dirty="0">
              <a:solidFill>
                <a:srgbClr val="FF0000"/>
              </a:solidFill>
              <a:latin typeface="Arial"/>
              <a:cs typeface="Arial"/>
            </a:endParaRPr>
          </a:p>
        </p:txBody>
      </p:sp>
      <p:cxnSp>
        <p:nvCxnSpPr>
          <p:cNvPr id="28" name="直線矢印コネクタ 27"/>
          <p:cNvCxnSpPr/>
          <p:nvPr/>
        </p:nvCxnSpPr>
        <p:spPr>
          <a:xfrm>
            <a:off x="5901227" y="1504581"/>
            <a:ext cx="359126"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6305475" y="3509686"/>
            <a:ext cx="612290"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2130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08001" y="2637118"/>
            <a:ext cx="4445000" cy="3907117"/>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descr="time_series_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448" y="43726"/>
            <a:ext cx="4699932" cy="6858000"/>
          </a:xfrm>
          <a:prstGeom prst="rect">
            <a:avLst/>
          </a:prstGeom>
        </p:spPr>
      </p:pic>
      <p:sp>
        <p:nvSpPr>
          <p:cNvPr id="4" name="正方形/長方形 3"/>
          <p:cNvSpPr/>
          <p:nvPr/>
        </p:nvSpPr>
        <p:spPr>
          <a:xfrm>
            <a:off x="0" y="7471"/>
            <a:ext cx="9144000" cy="836712"/>
          </a:xfrm>
          <a:prstGeom prst="rect">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62167" cy="816974"/>
          </a:xfrm>
        </p:spPr>
        <p:txBody>
          <a:bodyPr>
            <a:normAutofit/>
          </a:bodyPr>
          <a:lstStyle/>
          <a:p>
            <a:r>
              <a:rPr kumimoji="1" lang="ja-JP" altLang="en-US" sz="2800" dirty="0" smtClean="0"/>
              <a:t>アプローチ</a:t>
            </a:r>
            <a:r>
              <a:rPr kumimoji="1" lang="en-US" altLang="ja-JP" sz="2800" dirty="0" smtClean="0"/>
              <a:t> 3</a:t>
            </a:r>
            <a:r>
              <a:rPr kumimoji="1" lang="en-US" altLang="ja-JP" sz="2800" dirty="0" smtClean="0"/>
              <a:t>:</a:t>
            </a:r>
            <a:r>
              <a:rPr lang="en-US" altLang="ja-JP" sz="2800" dirty="0"/>
              <a:t> </a:t>
            </a:r>
            <a:r>
              <a:rPr lang="ja-JP" altLang="en-US" sz="2800" dirty="0" smtClean="0"/>
              <a:t>不安定化が起こっている場所の輝度変化</a:t>
            </a:r>
            <a:endParaRPr kumimoji="1" lang="ja-JP" altLang="en-US" sz="2800" dirty="0"/>
          </a:p>
        </p:txBody>
      </p:sp>
      <p:sp>
        <p:nvSpPr>
          <p:cNvPr id="6" name="コンテンツ プレースホルダー 2"/>
          <p:cNvSpPr>
            <a:spLocks noGrp="1"/>
          </p:cNvSpPr>
          <p:nvPr>
            <p:ph idx="1"/>
          </p:nvPr>
        </p:nvSpPr>
        <p:spPr>
          <a:xfrm>
            <a:off x="152846" y="991423"/>
            <a:ext cx="4825256" cy="5663213"/>
          </a:xfrm>
        </p:spPr>
        <p:txBody>
          <a:bodyPr>
            <a:normAutofit/>
          </a:bodyPr>
          <a:lstStyle/>
          <a:p>
            <a:r>
              <a:rPr lang="ja-JP" altLang="en-US" dirty="0" smtClean="0"/>
              <a:t>不安定化が起こっている場所のある点における輝度変化を時系列でプロット</a:t>
            </a:r>
            <a:endParaRPr lang="en-US" altLang="ja-JP" dirty="0" smtClean="0"/>
          </a:p>
          <a:p>
            <a:r>
              <a:rPr lang="en-US" altLang="ja-JP" dirty="0" smtClean="0"/>
              <a:t>1 </a:t>
            </a:r>
            <a:r>
              <a:rPr lang="ja-JP" altLang="en-US" dirty="0" smtClean="0"/>
              <a:t>分程度の周期の振動が見られる</a:t>
            </a:r>
            <a:r>
              <a:rPr lang="en-US" altLang="ja-JP" dirty="0" smtClean="0"/>
              <a:t>.</a:t>
            </a:r>
            <a:endParaRPr lang="en-US" altLang="ja-JP" dirty="0" smtClean="0"/>
          </a:p>
        </p:txBody>
      </p:sp>
      <p:cxnSp>
        <p:nvCxnSpPr>
          <p:cNvPr id="13" name="直線コネクタ 12"/>
          <p:cNvCxnSpPr/>
          <p:nvPr/>
        </p:nvCxnSpPr>
        <p:spPr>
          <a:xfrm>
            <a:off x="5539176" y="6191066"/>
            <a:ext cx="3098581"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5536389" y="1301437"/>
            <a:ext cx="1553341"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055121" y="3153897"/>
            <a:ext cx="1034608" cy="1474406"/>
          </a:xfrm>
          <a:prstGeom prst="rect">
            <a:avLst/>
          </a:prstGeom>
          <a:solidFill>
            <a:schemeClr val="bg1">
              <a:lumMod val="50000"/>
              <a:alpha val="30000"/>
            </a:schemeClr>
          </a:solidFill>
          <a:ln>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9" name="図 18" descr="img1.png"/>
          <p:cNvPicPr>
            <a:picLocks noChangeAspect="1"/>
          </p:cNvPicPr>
          <p:nvPr/>
        </p:nvPicPr>
        <p:blipFill rotWithShape="1">
          <a:blip r:embed="rId3">
            <a:extLst>
              <a:ext uri="{28A0092B-C50C-407E-A947-70E740481C1C}">
                <a14:useLocalDpi xmlns:a14="http://schemas.microsoft.com/office/drawing/2010/main" val="0"/>
              </a:ext>
            </a:extLst>
          </a:blip>
          <a:srcRect l="11143" t="26798" b="17459"/>
          <a:stretch/>
        </p:blipFill>
        <p:spPr>
          <a:xfrm>
            <a:off x="552824" y="2711824"/>
            <a:ext cx="4313028" cy="3822891"/>
          </a:xfrm>
          <a:prstGeom prst="rect">
            <a:avLst/>
          </a:prstGeom>
        </p:spPr>
      </p:pic>
      <p:sp>
        <p:nvSpPr>
          <p:cNvPr id="24" name="テキスト ボックス 23"/>
          <p:cNvSpPr txBox="1"/>
          <p:nvPr/>
        </p:nvSpPr>
        <p:spPr>
          <a:xfrm>
            <a:off x="6497260" y="5198947"/>
            <a:ext cx="1184940" cy="276999"/>
          </a:xfrm>
          <a:prstGeom prst="rect">
            <a:avLst/>
          </a:prstGeom>
          <a:noFill/>
        </p:spPr>
        <p:txBody>
          <a:bodyPr wrap="none" rtlCol="0">
            <a:spAutoFit/>
          </a:bodyPr>
          <a:lstStyle/>
          <a:p>
            <a:r>
              <a:rPr kumimoji="1" lang="ja-JP" altLang="en-US" sz="1200" dirty="0" smtClean="0">
                <a:solidFill>
                  <a:srgbClr val="FF0000"/>
                </a:solidFill>
                <a:latin typeface="Arial"/>
                <a:cs typeface="Arial"/>
              </a:rPr>
              <a:t>オーロラビーズ</a:t>
            </a:r>
            <a:endParaRPr kumimoji="1" lang="ja-JP" altLang="en-US" sz="1200" dirty="0">
              <a:solidFill>
                <a:srgbClr val="FF0000"/>
              </a:solidFill>
              <a:latin typeface="Arial"/>
              <a:cs typeface="Arial"/>
            </a:endParaRPr>
          </a:p>
        </p:txBody>
      </p:sp>
      <p:cxnSp>
        <p:nvCxnSpPr>
          <p:cNvPr id="25" name="直線矢印コネクタ 24"/>
          <p:cNvCxnSpPr/>
          <p:nvPr/>
        </p:nvCxnSpPr>
        <p:spPr>
          <a:xfrm>
            <a:off x="6055121" y="5475946"/>
            <a:ext cx="1968291"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5901227" y="1504581"/>
            <a:ext cx="359126"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305475" y="3509686"/>
            <a:ext cx="612290" cy="0"/>
          </a:xfrm>
          <a:prstGeom prst="straightConnector1">
            <a:avLst/>
          </a:prstGeom>
          <a:ln w="19050" cmpd="sng">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7658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75525" y="1652313"/>
            <a:ext cx="4151470" cy="2736354"/>
          </a:xfrm>
          <a:prstGeom prst="rect">
            <a:avLst/>
          </a:prstGeom>
        </p:spPr>
      </p:pic>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4:</a:t>
            </a:r>
            <a:endParaRPr kumimoji="1" lang="ja-JP" altLang="en-US" sz="2800" dirty="0">
              <a:solidFill>
                <a:schemeClr val="bg1"/>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ja-JP" altLang="en-US" dirty="0" smtClean="0"/>
              <a:t>成長相におけるアークの赤道方向伝搬速度と背景対流の間の関連性</a:t>
            </a:r>
            <a:r>
              <a:rPr lang="en-US" altLang="ja-JP" dirty="0" smtClean="0"/>
              <a:t>.</a:t>
            </a:r>
            <a:endParaRPr kumimoji="1" lang="ja-JP" altLang="en-US" dirty="0"/>
          </a:p>
        </p:txBody>
      </p:sp>
      <p:pic>
        <p:nvPicPr>
          <p:cNvPr id="5" name="図 4"/>
          <p:cNvPicPr>
            <a:picLocks noChangeAspect="1"/>
          </p:cNvPicPr>
          <p:nvPr/>
        </p:nvPicPr>
        <p:blipFill>
          <a:blip r:embed="rId3"/>
          <a:stretch>
            <a:fillRect/>
          </a:stretch>
        </p:blipFill>
        <p:spPr>
          <a:xfrm>
            <a:off x="4331741" y="3248288"/>
            <a:ext cx="4652550" cy="3444867"/>
          </a:xfrm>
          <a:prstGeom prst="rect">
            <a:avLst/>
          </a:prstGeom>
        </p:spPr>
      </p:pic>
      <p:sp>
        <p:nvSpPr>
          <p:cNvPr id="6" name="正方形/長方形 5"/>
          <p:cNvSpPr/>
          <p:nvPr/>
        </p:nvSpPr>
        <p:spPr>
          <a:xfrm>
            <a:off x="175312" y="4457744"/>
            <a:ext cx="4031873" cy="1559401"/>
          </a:xfrm>
          <a:prstGeom prst="rect">
            <a:avLst/>
          </a:prstGeom>
        </p:spPr>
        <p:txBody>
          <a:bodyPr wrap="none">
            <a:spAutoFit/>
          </a:bodyPr>
          <a:lstStyle/>
          <a:p>
            <a:pPr>
              <a:lnSpc>
                <a:spcPct val="120000"/>
              </a:lnSpc>
            </a:pPr>
            <a:r>
              <a:rPr lang="en-US" altLang="ja-JP" sz="2000" dirty="0" smtClean="0">
                <a:latin typeface="Arial"/>
                <a:ea typeface="+mj-ea"/>
                <a:cs typeface="Arial"/>
              </a:rPr>
              <a:t>B</a:t>
            </a:r>
            <a:r>
              <a:rPr lang="en-US" altLang="ja-JP" sz="2000" dirty="0">
                <a:latin typeface="Arial"/>
                <a:ea typeface="+mj-ea"/>
                <a:cs typeface="Arial"/>
              </a:rPr>
              <a:t> </a:t>
            </a:r>
            <a:r>
              <a:rPr lang="ja-JP" altLang="en-US" sz="2000" dirty="0" smtClean="0">
                <a:latin typeface="Arial"/>
                <a:ea typeface="+mj-ea"/>
                <a:cs typeface="Arial"/>
              </a:rPr>
              <a:t>のアーク</a:t>
            </a:r>
            <a:r>
              <a:rPr lang="ja-JP" altLang="en-US" sz="2000" dirty="0" smtClean="0">
                <a:latin typeface="Arial"/>
                <a:ea typeface="+mj-ea"/>
                <a:cs typeface="Arial"/>
              </a:rPr>
              <a:t>に着目すると</a:t>
            </a:r>
            <a:r>
              <a:rPr lang="en-US" altLang="ja-JP" sz="2000" dirty="0" smtClean="0">
                <a:latin typeface="Arial"/>
                <a:ea typeface="+mj-ea"/>
                <a:cs typeface="Arial"/>
              </a:rPr>
              <a:t>,</a:t>
            </a:r>
            <a:r>
              <a:rPr lang="en-US" altLang="ja-JP" sz="2000" dirty="0">
                <a:latin typeface="Arial"/>
                <a:ea typeface="+mj-ea"/>
                <a:cs typeface="Arial"/>
              </a:rPr>
              <a:t> </a:t>
            </a:r>
            <a:r>
              <a:rPr lang="en-US" altLang="ja-JP" sz="2000" dirty="0" smtClean="0">
                <a:latin typeface="Arial"/>
                <a:ea typeface="+mj-ea"/>
                <a:cs typeface="Arial"/>
              </a:rPr>
              <a:t>15 </a:t>
            </a:r>
            <a:r>
              <a:rPr lang="ja-JP" altLang="en-US" sz="2000" dirty="0" smtClean="0">
                <a:latin typeface="Arial"/>
                <a:ea typeface="+mj-ea"/>
                <a:cs typeface="Arial"/>
              </a:rPr>
              <a:t>分間で</a:t>
            </a:r>
            <a:endParaRPr lang="en-US" altLang="ja-JP" sz="2000" dirty="0" smtClean="0">
              <a:latin typeface="Arial"/>
              <a:ea typeface="+mj-ea"/>
              <a:cs typeface="Arial"/>
            </a:endParaRPr>
          </a:p>
          <a:p>
            <a:pPr>
              <a:lnSpc>
                <a:spcPct val="120000"/>
              </a:lnSpc>
            </a:pPr>
            <a:r>
              <a:rPr lang="en-US" altLang="ja-JP" sz="2000" dirty="0" smtClean="0">
                <a:latin typeface="Arial"/>
                <a:ea typeface="+mj-ea"/>
                <a:cs typeface="Arial"/>
              </a:rPr>
              <a:t>1.8</a:t>
            </a:r>
            <a:r>
              <a:rPr lang="ja-JP" altLang="en-US" sz="2000" dirty="0" smtClean="0">
                <a:latin typeface="Arial"/>
                <a:ea typeface="+mj-ea"/>
                <a:cs typeface="Arial"/>
              </a:rPr>
              <a:t>度</a:t>
            </a:r>
            <a:r>
              <a:rPr lang="ja-JP" altLang="en-US" sz="2000" dirty="0" smtClean="0">
                <a:latin typeface="Arial"/>
                <a:ea typeface="+mj-ea"/>
                <a:cs typeface="Arial"/>
              </a:rPr>
              <a:t>（</a:t>
            </a:r>
            <a:r>
              <a:rPr lang="en-US" altLang="ja-JP" sz="2000" dirty="0" smtClean="0">
                <a:latin typeface="Arial"/>
                <a:ea typeface="+mj-ea"/>
                <a:cs typeface="Arial"/>
              </a:rPr>
              <a:t>= </a:t>
            </a:r>
            <a:r>
              <a:rPr lang="ja-JP" altLang="en-US" sz="2000" dirty="0" smtClean="0">
                <a:latin typeface="Arial"/>
                <a:ea typeface="+mj-ea"/>
                <a:cs typeface="Arial"/>
              </a:rPr>
              <a:t>約</a:t>
            </a:r>
            <a:r>
              <a:rPr lang="en-US" altLang="ja-JP" sz="2000" dirty="0">
                <a:latin typeface="Arial"/>
                <a:ea typeface="+mj-ea"/>
                <a:cs typeface="Arial"/>
              </a:rPr>
              <a:t>180 </a:t>
            </a:r>
            <a:r>
              <a:rPr lang="en-US" altLang="ja-JP" sz="2000" dirty="0" smtClean="0">
                <a:latin typeface="Arial"/>
                <a:ea typeface="+mj-ea"/>
                <a:cs typeface="Arial"/>
              </a:rPr>
              <a:t>km</a:t>
            </a:r>
            <a:r>
              <a:rPr lang="ja-JP" altLang="en-US" sz="2000" dirty="0" smtClean="0">
                <a:latin typeface="Arial"/>
                <a:ea typeface="+mj-ea"/>
                <a:cs typeface="Arial"/>
              </a:rPr>
              <a:t>）南下</a:t>
            </a:r>
            <a:endParaRPr lang="en-US" altLang="ja-JP" sz="2000" dirty="0" smtClean="0">
              <a:latin typeface="Arial"/>
              <a:ea typeface="+mj-ea"/>
              <a:cs typeface="Arial"/>
            </a:endParaRPr>
          </a:p>
          <a:p>
            <a:pPr>
              <a:lnSpc>
                <a:spcPct val="120000"/>
              </a:lnSpc>
            </a:pPr>
            <a:endParaRPr lang="en-US" altLang="ja-JP" sz="2000" dirty="0">
              <a:latin typeface="Arial"/>
              <a:ea typeface="+mj-ea"/>
              <a:cs typeface="Arial"/>
            </a:endParaRPr>
          </a:p>
          <a:p>
            <a:pPr>
              <a:lnSpc>
                <a:spcPct val="120000"/>
              </a:lnSpc>
            </a:pPr>
            <a:r>
              <a:rPr lang="en-US" altLang="ja-JP" sz="2000" dirty="0" smtClean="0">
                <a:latin typeface="Arial"/>
                <a:ea typeface="+mj-ea"/>
                <a:cs typeface="Arial"/>
              </a:rPr>
              <a:t>→ </a:t>
            </a:r>
            <a:r>
              <a:rPr lang="ja-JP" altLang="en-US" sz="2000" dirty="0" smtClean="0">
                <a:latin typeface="Arial"/>
                <a:ea typeface="+mj-ea"/>
                <a:cs typeface="Arial"/>
              </a:rPr>
              <a:t>赤道方向の移動速度は</a:t>
            </a:r>
            <a:r>
              <a:rPr lang="en-US" altLang="ja-JP" sz="2000" dirty="0" smtClean="0">
                <a:latin typeface="Arial"/>
                <a:ea typeface="+mj-ea"/>
                <a:cs typeface="Arial"/>
              </a:rPr>
              <a:t> 200 m/s</a:t>
            </a:r>
            <a:endParaRPr lang="ja-JP" altLang="en-US" sz="2000" dirty="0">
              <a:latin typeface="Arial"/>
              <a:ea typeface="+mj-ea"/>
              <a:cs typeface="Arial"/>
            </a:endParaRPr>
          </a:p>
        </p:txBody>
      </p:sp>
      <p:sp>
        <p:nvSpPr>
          <p:cNvPr id="7" name="正方形/長方形 6"/>
          <p:cNvSpPr/>
          <p:nvPr/>
        </p:nvSpPr>
        <p:spPr>
          <a:xfrm>
            <a:off x="4523378" y="1697673"/>
            <a:ext cx="4131184" cy="1190069"/>
          </a:xfrm>
          <a:prstGeom prst="rect">
            <a:avLst/>
          </a:prstGeom>
        </p:spPr>
        <p:txBody>
          <a:bodyPr wrap="none">
            <a:spAutoFit/>
          </a:bodyPr>
          <a:lstStyle/>
          <a:p>
            <a:pPr>
              <a:lnSpc>
                <a:spcPct val="120000"/>
              </a:lnSpc>
            </a:pPr>
            <a:r>
              <a:rPr lang="ja-JP" altLang="en-US" sz="2000" dirty="0" smtClean="0">
                <a:latin typeface="Arial"/>
                <a:ea typeface="+mj-ea"/>
                <a:cs typeface="Arial"/>
              </a:rPr>
              <a:t>トロムソにおける</a:t>
            </a:r>
            <a:r>
              <a:rPr lang="en-US" altLang="ja-JP" sz="2000" dirty="0" smtClean="0">
                <a:latin typeface="Arial"/>
                <a:ea typeface="+mj-ea"/>
                <a:cs typeface="Arial"/>
              </a:rPr>
              <a:t> </a:t>
            </a:r>
            <a:r>
              <a:rPr lang="en-US" altLang="ja-JP" sz="2000" dirty="0" err="1" smtClean="0">
                <a:latin typeface="Arial"/>
                <a:ea typeface="+mj-ea"/>
                <a:cs typeface="Arial"/>
              </a:rPr>
              <a:t>Watec</a:t>
            </a:r>
            <a:r>
              <a:rPr lang="en-US" altLang="ja-JP" sz="2000" dirty="0" smtClean="0">
                <a:latin typeface="Arial"/>
                <a:ea typeface="+mj-ea"/>
                <a:cs typeface="Arial"/>
              </a:rPr>
              <a:t> </a:t>
            </a:r>
            <a:r>
              <a:rPr lang="ja-JP" altLang="en-US" sz="2000" dirty="0" smtClean="0">
                <a:latin typeface="Arial"/>
                <a:ea typeface="+mj-ea"/>
                <a:cs typeface="Arial"/>
              </a:rPr>
              <a:t>カメラによる</a:t>
            </a:r>
            <a:endParaRPr lang="en-US" altLang="ja-JP" sz="2000" dirty="0" smtClean="0">
              <a:latin typeface="Arial"/>
              <a:ea typeface="+mj-ea"/>
              <a:cs typeface="Arial"/>
            </a:endParaRPr>
          </a:p>
          <a:p>
            <a:pPr>
              <a:lnSpc>
                <a:spcPct val="120000"/>
              </a:lnSpc>
            </a:pPr>
            <a:r>
              <a:rPr lang="en-US" altLang="ja-JP" sz="2000" dirty="0" smtClean="0">
                <a:latin typeface="Arial"/>
                <a:ea typeface="+mj-ea"/>
                <a:cs typeface="Arial"/>
              </a:rPr>
              <a:t>growth phase </a:t>
            </a:r>
            <a:r>
              <a:rPr lang="ja-JP" altLang="en-US" sz="2000" dirty="0" smtClean="0">
                <a:latin typeface="Arial"/>
                <a:ea typeface="+mj-ea"/>
                <a:cs typeface="Arial"/>
              </a:rPr>
              <a:t>アークの観測例</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a:t>
            </a:r>
            <a:r>
              <a:rPr lang="en-US" altLang="ja-JP" sz="2000" dirty="0" smtClean="0">
                <a:latin typeface="Arial"/>
                <a:ea typeface="+mj-ea"/>
                <a:cs typeface="Arial"/>
              </a:rPr>
              <a:t>2012 </a:t>
            </a:r>
            <a:r>
              <a:rPr lang="ja-JP" altLang="en-US" sz="2000" dirty="0" smtClean="0">
                <a:latin typeface="Arial"/>
                <a:ea typeface="+mj-ea"/>
                <a:cs typeface="Arial"/>
              </a:rPr>
              <a:t>年</a:t>
            </a:r>
            <a:r>
              <a:rPr lang="en-US" altLang="ja-JP" sz="2000" dirty="0" smtClean="0">
                <a:latin typeface="Arial"/>
                <a:ea typeface="+mj-ea"/>
                <a:cs typeface="Arial"/>
              </a:rPr>
              <a:t> 1 </a:t>
            </a:r>
            <a:r>
              <a:rPr lang="ja-JP" altLang="en-US" sz="2000" dirty="0" smtClean="0">
                <a:latin typeface="Arial"/>
                <a:ea typeface="+mj-ea"/>
                <a:cs typeface="Arial"/>
              </a:rPr>
              <a:t>月</a:t>
            </a:r>
            <a:r>
              <a:rPr lang="en-US" altLang="ja-JP" sz="2000" dirty="0" smtClean="0">
                <a:latin typeface="Arial"/>
                <a:ea typeface="+mj-ea"/>
                <a:cs typeface="Arial"/>
              </a:rPr>
              <a:t> 22 </a:t>
            </a:r>
            <a:r>
              <a:rPr lang="ja-JP" altLang="en-US" sz="2000" dirty="0" smtClean="0">
                <a:latin typeface="Arial"/>
                <a:ea typeface="+mj-ea"/>
                <a:cs typeface="Arial"/>
              </a:rPr>
              <a:t>日）</a:t>
            </a:r>
            <a:endParaRPr lang="en-US" altLang="ja-JP" sz="2000" dirty="0">
              <a:latin typeface="Arial"/>
              <a:ea typeface="+mj-ea"/>
              <a:cs typeface="Arial"/>
            </a:endParaRPr>
          </a:p>
        </p:txBody>
      </p:sp>
    </p:spTree>
    <p:extLst>
      <p:ext uri="{BB962C8B-B14F-4D97-AF65-F5344CB8AC3E}">
        <p14:creationId xmlns:p14="http://schemas.microsoft.com/office/powerpoint/2010/main" val="12863972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アプローチ</a:t>
            </a:r>
            <a:r>
              <a:rPr kumimoji="1" lang="en-US" altLang="ja-JP" sz="2800" dirty="0" smtClean="0">
                <a:solidFill>
                  <a:srgbClr val="FFFFFF"/>
                </a:solidFill>
              </a:rPr>
              <a:t> 4:</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kumimoji="1" lang="ja-JP" altLang="en-US" dirty="0" smtClean="0"/>
              <a:t>同じ時刻の</a:t>
            </a:r>
            <a:r>
              <a:rPr kumimoji="1" lang="en-US" altLang="ja-JP" dirty="0" smtClean="0"/>
              <a:t> EISCAT UHF </a:t>
            </a:r>
            <a:r>
              <a:rPr kumimoji="1" lang="ja-JP" altLang="en-US" dirty="0" smtClean="0"/>
              <a:t>レーダーによる電離圏プラズマドリフト観測</a:t>
            </a:r>
            <a:endParaRPr kumimoji="1" lang="ja-JP" altLang="en-US" dirty="0"/>
          </a:p>
        </p:txBody>
      </p:sp>
      <p:pic>
        <p:nvPicPr>
          <p:cNvPr id="5" name="図 4"/>
          <p:cNvPicPr>
            <a:picLocks noChangeAspect="1"/>
          </p:cNvPicPr>
          <p:nvPr/>
        </p:nvPicPr>
        <p:blipFill>
          <a:blip r:embed="rId2"/>
          <a:stretch>
            <a:fillRect/>
          </a:stretch>
        </p:blipFill>
        <p:spPr>
          <a:xfrm>
            <a:off x="442240" y="1821977"/>
            <a:ext cx="6242061" cy="4698652"/>
          </a:xfrm>
          <a:prstGeom prst="rect">
            <a:avLst/>
          </a:prstGeom>
        </p:spPr>
      </p:pic>
      <p:sp>
        <p:nvSpPr>
          <p:cNvPr id="6" name="正方形/長方形 5"/>
          <p:cNvSpPr/>
          <p:nvPr/>
        </p:nvSpPr>
        <p:spPr>
          <a:xfrm>
            <a:off x="6779971" y="2119382"/>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北向き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sp>
        <p:nvSpPr>
          <p:cNvPr id="7" name="正方形/長方形 6"/>
          <p:cNvSpPr/>
          <p:nvPr/>
        </p:nvSpPr>
        <p:spPr>
          <a:xfrm>
            <a:off x="6779971" y="3643949"/>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東向き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sp>
        <p:nvSpPr>
          <p:cNvPr id="8" name="正方形/長方形 7"/>
          <p:cNvSpPr/>
          <p:nvPr/>
        </p:nvSpPr>
        <p:spPr>
          <a:xfrm>
            <a:off x="6779971" y="5168516"/>
            <a:ext cx="1842772" cy="820738"/>
          </a:xfrm>
          <a:prstGeom prst="rect">
            <a:avLst/>
          </a:prstGeom>
        </p:spPr>
        <p:txBody>
          <a:bodyPr wrap="none">
            <a:spAutoFit/>
          </a:bodyPr>
          <a:lstStyle/>
          <a:p>
            <a:pPr>
              <a:lnSpc>
                <a:spcPct val="120000"/>
              </a:lnSpc>
            </a:pPr>
            <a:r>
              <a:rPr lang="ja-JP" altLang="en-US" sz="2000" dirty="0" smtClean="0">
                <a:latin typeface="Arial"/>
                <a:ea typeface="+mj-ea"/>
                <a:cs typeface="Arial"/>
              </a:rPr>
              <a:t>上向き</a:t>
            </a:r>
            <a:endParaRPr lang="en-US" altLang="ja-JP" sz="2000" dirty="0" smtClean="0">
              <a:latin typeface="Arial"/>
              <a:ea typeface="+mj-ea"/>
              <a:cs typeface="Arial"/>
            </a:endParaRPr>
          </a:p>
          <a:p>
            <a:pPr>
              <a:lnSpc>
                <a:spcPct val="120000"/>
              </a:lnSpc>
            </a:pPr>
            <a:r>
              <a:rPr lang="ja-JP" altLang="en-US" sz="2000" dirty="0" smtClean="0">
                <a:latin typeface="Arial"/>
                <a:ea typeface="+mj-ea"/>
                <a:cs typeface="Arial"/>
              </a:rPr>
              <a:t>プラズマドリフト</a:t>
            </a:r>
            <a:endParaRPr lang="en-US" altLang="ja-JP" sz="2000" dirty="0">
              <a:latin typeface="Arial"/>
              <a:ea typeface="+mj-ea"/>
              <a:cs typeface="Arial"/>
            </a:endParaRPr>
          </a:p>
        </p:txBody>
      </p:sp>
      <p:cxnSp>
        <p:nvCxnSpPr>
          <p:cNvPr id="10" name="直線コネクタ 9"/>
          <p:cNvCxnSpPr/>
          <p:nvPr/>
        </p:nvCxnSpPr>
        <p:spPr>
          <a:xfrm>
            <a:off x="2120512" y="1935377"/>
            <a:ext cx="0" cy="4199684"/>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正方形/長方形 11"/>
          <p:cNvSpPr/>
          <p:nvPr/>
        </p:nvSpPr>
        <p:spPr>
          <a:xfrm>
            <a:off x="525443" y="1564444"/>
            <a:ext cx="3186990" cy="343684"/>
          </a:xfrm>
          <a:prstGeom prst="rect">
            <a:avLst/>
          </a:prstGeom>
        </p:spPr>
        <p:txBody>
          <a:bodyPr wrap="none">
            <a:spAutoFit/>
          </a:bodyPr>
          <a:lstStyle/>
          <a:p>
            <a:pPr>
              <a:lnSpc>
                <a:spcPct val="120000"/>
              </a:lnSpc>
            </a:pPr>
            <a:r>
              <a:rPr lang="ja-JP" altLang="en-US" sz="1400" dirty="0" smtClean="0">
                <a:solidFill>
                  <a:srgbClr val="0000FF"/>
                </a:solidFill>
                <a:latin typeface="Arial"/>
                <a:ea typeface="+mj-ea"/>
                <a:cs typeface="Arial"/>
              </a:rPr>
              <a:t>アーク</a:t>
            </a:r>
            <a:r>
              <a:rPr lang="en-US" altLang="ja-JP" sz="1400" dirty="0" smtClean="0">
                <a:solidFill>
                  <a:srgbClr val="0000FF"/>
                </a:solidFill>
                <a:latin typeface="Arial"/>
                <a:ea typeface="+mj-ea"/>
                <a:cs typeface="Arial"/>
              </a:rPr>
              <a:t> B </a:t>
            </a:r>
            <a:r>
              <a:rPr lang="ja-JP" altLang="en-US" sz="1400" dirty="0" smtClean="0">
                <a:solidFill>
                  <a:srgbClr val="0000FF"/>
                </a:solidFill>
                <a:latin typeface="Arial"/>
                <a:ea typeface="+mj-ea"/>
                <a:cs typeface="Arial"/>
              </a:rPr>
              <a:t>がトロムソ直上を通過した時刻</a:t>
            </a:r>
            <a:endParaRPr lang="en-US" altLang="ja-JP" sz="1400" dirty="0">
              <a:solidFill>
                <a:srgbClr val="0000FF"/>
              </a:solidFill>
              <a:latin typeface="Arial"/>
              <a:ea typeface="+mj-ea"/>
              <a:cs typeface="Arial"/>
            </a:endParaRPr>
          </a:p>
        </p:txBody>
      </p:sp>
      <p:sp>
        <p:nvSpPr>
          <p:cNvPr id="13" name="正方形/長方形 12"/>
          <p:cNvSpPr/>
          <p:nvPr/>
        </p:nvSpPr>
        <p:spPr>
          <a:xfrm>
            <a:off x="2231365" y="2249836"/>
            <a:ext cx="1052717" cy="602216"/>
          </a:xfrm>
          <a:prstGeom prst="rect">
            <a:avLst/>
          </a:prstGeom>
        </p:spPr>
        <p:txBody>
          <a:bodyPr wrap="none">
            <a:spAutoFit/>
          </a:bodyPr>
          <a:lstStyle/>
          <a:p>
            <a:pPr>
              <a:lnSpc>
                <a:spcPct val="120000"/>
              </a:lnSpc>
            </a:pPr>
            <a:r>
              <a:rPr lang="ja-JP" altLang="en-US" sz="1400" dirty="0" smtClean="0">
                <a:solidFill>
                  <a:srgbClr val="0000FF"/>
                </a:solidFill>
                <a:latin typeface="Arial"/>
                <a:ea typeface="+mj-ea"/>
                <a:cs typeface="Arial"/>
              </a:rPr>
              <a:t>南向き</a:t>
            </a:r>
            <a:endParaRPr lang="en-US" altLang="ja-JP" sz="1400" dirty="0" smtClean="0">
              <a:solidFill>
                <a:srgbClr val="0000FF"/>
              </a:solidFill>
              <a:latin typeface="Arial"/>
              <a:ea typeface="+mj-ea"/>
              <a:cs typeface="Arial"/>
            </a:endParaRPr>
          </a:p>
          <a:p>
            <a:pPr>
              <a:lnSpc>
                <a:spcPct val="120000"/>
              </a:lnSpc>
            </a:pPr>
            <a:r>
              <a:rPr lang="ja-JP" altLang="en-US" sz="1400" dirty="0" smtClean="0">
                <a:solidFill>
                  <a:srgbClr val="0000FF"/>
                </a:solidFill>
                <a:latin typeface="Arial"/>
                <a:ea typeface="+mj-ea"/>
                <a:cs typeface="Arial"/>
              </a:rPr>
              <a:t>約</a:t>
            </a:r>
            <a:r>
              <a:rPr lang="en-US" altLang="ja-JP" sz="1400" dirty="0" smtClean="0">
                <a:solidFill>
                  <a:srgbClr val="0000FF"/>
                </a:solidFill>
                <a:latin typeface="Arial"/>
                <a:ea typeface="+mj-ea"/>
                <a:cs typeface="Arial"/>
              </a:rPr>
              <a:t> 500 m/s </a:t>
            </a:r>
            <a:endParaRPr lang="en-US" altLang="ja-JP" sz="1400" dirty="0">
              <a:solidFill>
                <a:srgbClr val="0000FF"/>
              </a:solidFill>
              <a:latin typeface="Arial"/>
              <a:ea typeface="+mj-ea"/>
              <a:cs typeface="Arial"/>
            </a:endParaRPr>
          </a:p>
        </p:txBody>
      </p:sp>
    </p:spTree>
    <p:extLst>
      <p:ext uri="{BB962C8B-B14F-4D97-AF65-F5344CB8AC3E}">
        <p14:creationId xmlns:p14="http://schemas.microsoft.com/office/powerpoint/2010/main" val="21582883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7471"/>
            <a:ext cx="9144000" cy="83671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アプローチ</a:t>
            </a:r>
            <a:r>
              <a:rPr kumimoji="1" lang="en-US" altLang="ja-JP" sz="2800" dirty="0" smtClean="0">
                <a:solidFill>
                  <a:srgbClr val="FFFFFF"/>
                </a:solidFill>
              </a:rPr>
              <a:t> 4:</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ja-JP" altLang="en-US" dirty="0"/>
              <a:t>アークの移動速度</a:t>
            </a:r>
            <a:r>
              <a:rPr lang="ja-JP" altLang="en-US" dirty="0" smtClean="0"/>
              <a:t>は</a:t>
            </a:r>
            <a:r>
              <a:rPr lang="en-US" altLang="ja-JP" dirty="0" smtClean="0"/>
              <a:t>, </a:t>
            </a:r>
            <a:r>
              <a:rPr lang="ja-JP" altLang="en-US" dirty="0" smtClean="0"/>
              <a:t>約 </a:t>
            </a:r>
            <a:r>
              <a:rPr lang="en-US" altLang="ja-JP" dirty="0"/>
              <a:t>200 m/</a:t>
            </a:r>
            <a:r>
              <a:rPr lang="en-US" altLang="ja-JP" dirty="0" smtClean="0"/>
              <a:t>s </a:t>
            </a:r>
            <a:r>
              <a:rPr lang="ja-JP" altLang="en-US" dirty="0" smtClean="0"/>
              <a:t>程度</a:t>
            </a:r>
            <a:r>
              <a:rPr lang="ja-JP" altLang="en-US" dirty="0" smtClean="0"/>
              <a:t> </a:t>
            </a:r>
            <a:endParaRPr lang="ja-JP" altLang="en-US" dirty="0"/>
          </a:p>
          <a:p>
            <a:r>
              <a:rPr lang="ja-JP" altLang="en-US" dirty="0" smtClean="0"/>
              <a:t>南北</a:t>
            </a:r>
            <a:r>
              <a:rPr lang="ja-JP" altLang="en-US" dirty="0"/>
              <a:t>方向の電離圏イオンドリフト速度は</a:t>
            </a:r>
            <a:r>
              <a:rPr lang="ja-JP" altLang="en-US" dirty="0" smtClean="0"/>
              <a:t>約</a:t>
            </a:r>
            <a:r>
              <a:rPr lang="en-US" altLang="ja-JP" dirty="0" smtClean="0"/>
              <a:t> 500 </a:t>
            </a:r>
            <a:r>
              <a:rPr lang="en-US" altLang="ja-JP" dirty="0"/>
              <a:t>m/</a:t>
            </a:r>
            <a:r>
              <a:rPr lang="en-US" altLang="ja-JP" dirty="0" smtClean="0"/>
              <a:t>s</a:t>
            </a:r>
          </a:p>
          <a:p>
            <a:r>
              <a:rPr lang="ja-JP" altLang="en-US" dirty="0" smtClean="0"/>
              <a:t>アーク</a:t>
            </a:r>
            <a:r>
              <a:rPr lang="ja-JP" altLang="en-US" dirty="0"/>
              <a:t>の移動速度</a:t>
            </a:r>
            <a:r>
              <a:rPr lang="ja-JP" altLang="en-US" dirty="0" smtClean="0"/>
              <a:t>は</a:t>
            </a:r>
            <a:r>
              <a:rPr lang="ja-JP" altLang="en-US" dirty="0" smtClean="0"/>
              <a:t>電離圏対流の</a:t>
            </a:r>
            <a:r>
              <a:rPr lang="ja-JP" altLang="en-US" dirty="0" smtClean="0"/>
              <a:t>約</a:t>
            </a:r>
            <a:r>
              <a:rPr lang="ja-JP" altLang="en-US" dirty="0" smtClean="0"/>
              <a:t>半分</a:t>
            </a:r>
            <a:r>
              <a:rPr lang="ja-JP" altLang="en-US" dirty="0" smtClean="0"/>
              <a:t> </a:t>
            </a:r>
            <a:endParaRPr lang="en-US" altLang="ja-JP" dirty="0" smtClean="0"/>
          </a:p>
          <a:p>
            <a:r>
              <a:rPr lang="ja-JP" altLang="en-US" dirty="0" smtClean="0"/>
              <a:t>電離圏対流に乗った</a:t>
            </a:r>
            <a:r>
              <a:rPr lang="ja-JP" altLang="en-US" dirty="0" smtClean="0"/>
              <a:t>系</a:t>
            </a:r>
            <a:r>
              <a:rPr lang="ja-JP" altLang="en-US" dirty="0"/>
              <a:t>で見ると</a:t>
            </a:r>
            <a:r>
              <a:rPr lang="en-US" altLang="ja-JP" dirty="0"/>
              <a:t>, </a:t>
            </a:r>
            <a:r>
              <a:rPr lang="ja-JP" altLang="en-US" dirty="0"/>
              <a:t>アークは極方向に動いていることになる</a:t>
            </a:r>
            <a:r>
              <a:rPr lang="en-US" altLang="ja-JP" dirty="0" smtClean="0"/>
              <a:t>.</a:t>
            </a:r>
          </a:p>
          <a:p>
            <a:r>
              <a:rPr lang="ja-JP" altLang="en-US" dirty="0" smtClean="0"/>
              <a:t>ただし</a:t>
            </a:r>
            <a:r>
              <a:rPr lang="en-US" altLang="ja-JP" dirty="0"/>
              <a:t>, </a:t>
            </a:r>
            <a:r>
              <a:rPr lang="ja-JP" altLang="en-US" dirty="0"/>
              <a:t>アークに対して平行方向の成分の取り扱いが非常に難しい</a:t>
            </a:r>
            <a:r>
              <a:rPr lang="en-US" altLang="ja-JP" dirty="0"/>
              <a:t>.</a:t>
            </a:r>
          </a:p>
          <a:p>
            <a:r>
              <a:rPr lang="en-US" altLang="ja-JP" dirty="0" smtClean="0"/>
              <a:t>FBI </a:t>
            </a:r>
            <a:r>
              <a:rPr lang="ja-JP" altLang="en-US" dirty="0" smtClean="0"/>
              <a:t>の発展を制御する</a:t>
            </a:r>
            <a:r>
              <a:rPr lang="ja-JP" altLang="en-US" dirty="0" smtClean="0"/>
              <a:t> </a:t>
            </a:r>
            <a:r>
              <a:rPr lang="en-US" altLang="ja-JP" b="1" i="1" dirty="0">
                <a:latin typeface="Times New Roman"/>
                <a:cs typeface="Times New Roman"/>
              </a:rPr>
              <a:t>E</a:t>
            </a:r>
            <a:r>
              <a:rPr lang="en-US" altLang="ja-JP" b="1" i="1" baseline="-25000" dirty="0">
                <a:latin typeface="Times New Roman"/>
                <a:cs typeface="Times New Roman"/>
              </a:rPr>
              <a:t>0</a:t>
            </a:r>
            <a:r>
              <a:rPr lang="en-US" altLang="ja-JP" dirty="0"/>
              <a:t> </a:t>
            </a:r>
            <a:r>
              <a:rPr lang="ja-JP" altLang="en-US" dirty="0"/>
              <a:t>との関わり合いについては要議論</a:t>
            </a:r>
            <a:r>
              <a:rPr lang="en-US" altLang="ja-JP" dirty="0" smtClean="0"/>
              <a:t>.</a:t>
            </a:r>
            <a:br>
              <a:rPr lang="en-US" altLang="ja-JP" dirty="0" smtClean="0"/>
            </a:br>
            <a:r>
              <a:rPr lang="en-US" altLang="ja-JP" b="1" i="1" dirty="0" smtClean="0">
                <a:latin typeface="Times New Roman"/>
                <a:cs typeface="Times New Roman"/>
              </a:rPr>
              <a:t>E</a:t>
            </a:r>
            <a:r>
              <a:rPr lang="en-US" altLang="ja-JP" b="1" i="1" baseline="-25000" dirty="0" smtClean="0">
                <a:latin typeface="Times New Roman"/>
                <a:cs typeface="Times New Roman"/>
              </a:rPr>
              <a:t>0</a:t>
            </a:r>
            <a:r>
              <a:rPr lang="en-US" altLang="ja-JP" b="1" i="1" baseline="-25000" dirty="0">
                <a:latin typeface="Times New Roman"/>
                <a:cs typeface="Times New Roman"/>
              </a:rPr>
              <a:t> </a:t>
            </a:r>
            <a:r>
              <a:rPr lang="ja-JP" altLang="en-US" dirty="0" smtClean="0"/>
              <a:t>に応じて</a:t>
            </a:r>
            <a:r>
              <a:rPr lang="en-US" altLang="ja-JP" dirty="0" smtClean="0"/>
              <a:t>, </a:t>
            </a:r>
            <a:r>
              <a:rPr lang="ja-JP" altLang="en-US" dirty="0" smtClean="0"/>
              <a:t>出発点の</a:t>
            </a:r>
            <a:r>
              <a:rPr lang="en-US" altLang="ja-JP" dirty="0" smtClean="0"/>
              <a:t> Alfven </a:t>
            </a:r>
            <a:r>
              <a:rPr lang="ja-JP" altLang="en-US" dirty="0" smtClean="0"/>
              <a:t>波の固有関数が決まってくる</a:t>
            </a:r>
            <a:r>
              <a:rPr lang="en-US" altLang="ja-JP" dirty="0" smtClean="0"/>
              <a:t>.</a:t>
            </a:r>
            <a:endParaRPr lang="ja-JP" altLang="en-US" dirty="0">
              <a:effectLst/>
            </a:endParaRPr>
          </a:p>
        </p:txBody>
      </p:sp>
    </p:spTree>
    <p:extLst>
      <p:ext uri="{BB962C8B-B14F-4D97-AF65-F5344CB8AC3E}">
        <p14:creationId xmlns:p14="http://schemas.microsoft.com/office/powerpoint/2010/main" val="23779855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48052"/>
          </a:xfrm>
          <a:prstGeom prst="rect">
            <a:avLst/>
          </a:prstGeom>
          <a:solidFill>
            <a:srgbClr val="80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rgbClr val="FFFFFF"/>
                </a:solidFill>
              </a:rPr>
              <a:t>まとめと幾つかの疑問</a:t>
            </a:r>
            <a:endParaRPr kumimoji="1" lang="ja-JP" altLang="en-US" sz="2800" dirty="0">
              <a:solidFill>
                <a:srgbClr val="FFFFFF"/>
              </a:solidFill>
            </a:endParaRPr>
          </a:p>
        </p:txBody>
      </p:sp>
      <p:sp>
        <p:nvSpPr>
          <p:cNvPr id="3" name="コンテンツ プレースホルダー 2"/>
          <p:cNvSpPr>
            <a:spLocks noGrp="1"/>
          </p:cNvSpPr>
          <p:nvPr>
            <p:ph idx="1"/>
          </p:nvPr>
        </p:nvSpPr>
        <p:spPr>
          <a:xfrm>
            <a:off x="152845" y="991423"/>
            <a:ext cx="8650005" cy="5663213"/>
          </a:xfrm>
        </p:spPr>
        <p:txBody>
          <a:bodyPr>
            <a:normAutofit/>
          </a:bodyPr>
          <a:lstStyle/>
          <a:p>
            <a:r>
              <a:rPr lang="en-US" altLang="ja-JP" dirty="0" smtClean="0"/>
              <a:t>To be written ...</a:t>
            </a:r>
            <a:endParaRPr kumimoji="1" lang="ja-JP" altLang="en-US" dirty="0"/>
          </a:p>
        </p:txBody>
      </p:sp>
    </p:spTree>
    <p:extLst>
      <p:ext uri="{BB962C8B-B14F-4D97-AF65-F5344CB8AC3E}">
        <p14:creationId xmlns:p14="http://schemas.microsoft.com/office/powerpoint/2010/main" val="2776700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84805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en-US" altLang="ja-JP" sz="2800" dirty="0" smtClean="0">
                <a:solidFill>
                  <a:schemeClr val="bg1"/>
                </a:solidFill>
              </a:rPr>
              <a:t>Abstract:</a:t>
            </a:r>
            <a:endParaRPr kumimoji="1" lang="ja-JP" altLang="en-US" sz="2400" dirty="0">
              <a:solidFill>
                <a:schemeClr val="bg1"/>
              </a:solidFill>
            </a:endParaRPr>
          </a:p>
        </p:txBody>
      </p:sp>
      <p:sp>
        <p:nvSpPr>
          <p:cNvPr id="3" name="コンテンツ プレースホルダー 2"/>
          <p:cNvSpPr>
            <a:spLocks noGrp="1"/>
          </p:cNvSpPr>
          <p:nvPr>
            <p:ph idx="1"/>
          </p:nvPr>
        </p:nvSpPr>
        <p:spPr>
          <a:xfrm>
            <a:off x="152845" y="975647"/>
            <a:ext cx="8878753" cy="5663213"/>
          </a:xfrm>
        </p:spPr>
        <p:txBody>
          <a:bodyPr>
            <a:noAutofit/>
          </a:bodyPr>
          <a:lstStyle/>
          <a:p>
            <a:pPr marL="0" indent="0" algn="just">
              <a:lnSpc>
                <a:spcPct val="120000"/>
              </a:lnSpc>
              <a:buNone/>
            </a:pPr>
            <a:r>
              <a:rPr lang="en-US" altLang="ja-JP" sz="1200" dirty="0"/>
              <a:t>Destabilization of initial brightening arcs before </a:t>
            </a:r>
            <a:r>
              <a:rPr lang="en-US" altLang="ja-JP" sz="1200" dirty="0" err="1"/>
              <a:t>substorm</a:t>
            </a:r>
            <a:r>
              <a:rPr lang="en-US" altLang="ja-JP" sz="1200" dirty="0"/>
              <a:t> onset</a:t>
            </a:r>
          </a:p>
          <a:p>
            <a:pPr marL="0" indent="0" algn="just">
              <a:lnSpc>
                <a:spcPct val="120000"/>
              </a:lnSpc>
              <a:buNone/>
            </a:pPr>
            <a:r>
              <a:rPr lang="en-US" altLang="ja-JP" sz="1200" dirty="0" smtClean="0"/>
              <a:t>K</a:t>
            </a:r>
            <a:r>
              <a:rPr lang="en-US" altLang="ja-JP" sz="1200" dirty="0"/>
              <a:t>. Hosokawa (UEC), Y. </a:t>
            </a:r>
            <a:r>
              <a:rPr lang="en-US" altLang="ja-JP" sz="1200" dirty="0" err="1"/>
              <a:t>Hiraki</a:t>
            </a:r>
            <a:r>
              <a:rPr lang="en-US" altLang="ja-JP" sz="1200" dirty="0"/>
              <a:t> (NIFS), Y. Ogawa (NIPR), K. </a:t>
            </a:r>
            <a:r>
              <a:rPr lang="en-US" altLang="ja-JP" sz="1200" dirty="0" err="1"/>
              <a:t>Sakaguchi</a:t>
            </a:r>
            <a:r>
              <a:rPr lang="en-US" altLang="ja-JP" sz="1200" dirty="0"/>
              <a:t> (NICT)</a:t>
            </a:r>
          </a:p>
          <a:p>
            <a:pPr marL="0" indent="0" algn="just">
              <a:lnSpc>
                <a:spcPct val="120000"/>
              </a:lnSpc>
              <a:buNone/>
            </a:pPr>
            <a:endParaRPr lang="en-US" altLang="ja-JP" sz="1200" dirty="0"/>
          </a:p>
          <a:p>
            <a:pPr marL="0" indent="0" algn="just">
              <a:lnSpc>
                <a:spcPct val="120000"/>
              </a:lnSpc>
              <a:buNone/>
            </a:pPr>
            <a:r>
              <a:rPr lang="en-US" altLang="ja-JP" sz="1200" dirty="0"/>
              <a:t>The nature of the mechanism that initiates the explosive onset of aurora breakup is still one of the outstanding questions under debate. Recently, attention has been drawn to the temporal evolution of the initial brightening arc during a few minutes before the onset, because it could illustrate the process that triggers the </a:t>
            </a:r>
            <a:r>
              <a:rPr lang="en-US" altLang="ja-JP" sz="1200" dirty="0" err="1"/>
              <a:t>auroral</a:t>
            </a:r>
            <a:r>
              <a:rPr lang="en-US" altLang="ja-JP" sz="1200" dirty="0"/>
              <a:t> breakup. Several ground-based optical observations have shown that, in a few minutes before the onset, the initial brightening arc becomes unstable and forms an azimuthally arrayed structure. As time progresses, this feature evolves into larger scale undulation, and eventually leads to the </a:t>
            </a:r>
            <a:r>
              <a:rPr lang="en-US" altLang="ja-JP" sz="1200" dirty="0" err="1"/>
              <a:t>poleward</a:t>
            </a:r>
            <a:r>
              <a:rPr lang="en-US" altLang="ja-JP" sz="1200" dirty="0"/>
              <a:t> expansion of aurora (i.e., </a:t>
            </a:r>
            <a:r>
              <a:rPr lang="en-US" altLang="ja-JP" sz="1200" dirty="0" err="1"/>
              <a:t>auroral</a:t>
            </a:r>
            <a:r>
              <a:rPr lang="en-US" altLang="ja-JP" sz="1200" dirty="0"/>
              <a:t> breakup). Past studies suggested that the formation of such structure may be due to plasma instabilities in the magnetosphere (e.g., ballooning/interchange instability) or </a:t>
            </a:r>
            <a:r>
              <a:rPr lang="en-US" altLang="ja-JP" sz="1200" dirty="0" err="1"/>
              <a:t>ionospheric</a:t>
            </a:r>
            <a:r>
              <a:rPr lang="en-US" altLang="ja-JP" sz="1200" dirty="0"/>
              <a:t> feedback instability in the M-I coupling region. Thus far, however, no definitive conclusion has been reached. In order to better understand what process destabilize the initial brightening arcs immediately before the onset, it is highly desirable to combine observations with numerical simulations in the framework of M-I coupling system.</a:t>
            </a:r>
          </a:p>
          <a:p>
            <a:pPr marL="0" indent="0" algn="just">
              <a:lnSpc>
                <a:spcPct val="120000"/>
              </a:lnSpc>
              <a:buNone/>
            </a:pPr>
            <a:endParaRPr lang="en-US" altLang="ja-JP" sz="1200" dirty="0"/>
          </a:p>
          <a:p>
            <a:pPr marL="0" indent="0" algn="just">
              <a:lnSpc>
                <a:spcPct val="120000"/>
              </a:lnSpc>
              <a:buNone/>
            </a:pPr>
            <a:r>
              <a:rPr lang="en-US" altLang="ja-JP" sz="1200" dirty="0"/>
              <a:t>In most cases, the temporal evolution of the initial brightening arc is, as it is, too much complicated to be directly compared with numerical simulations. In this sense, some systematic and coordinated efforts are needed to establish a close collaboration between observations and simulations. </a:t>
            </a:r>
            <a:r>
              <a:rPr lang="en-US" altLang="ja-JP" sz="1200" dirty="0">
                <a:solidFill>
                  <a:srgbClr val="FF0000"/>
                </a:solidFill>
              </a:rPr>
              <a:t>As a first step, we have been estimating the following three characteristic parameters describing the temporal evolution of the initial brightening arcs by using high-time resolution all-sky camera observations of </a:t>
            </a:r>
            <a:r>
              <a:rPr lang="en-US" altLang="ja-JP" sz="1200" dirty="0" err="1">
                <a:solidFill>
                  <a:srgbClr val="FF0000"/>
                </a:solidFill>
              </a:rPr>
              <a:t>substorm</a:t>
            </a:r>
            <a:r>
              <a:rPr lang="en-US" altLang="ja-JP" sz="1200" dirty="0">
                <a:solidFill>
                  <a:srgbClr val="FF0000"/>
                </a:solidFill>
              </a:rPr>
              <a:t> in </a:t>
            </a:r>
            <a:r>
              <a:rPr lang="en-US" altLang="ja-JP" sz="1200" dirty="0" err="1">
                <a:solidFill>
                  <a:srgbClr val="FF0000"/>
                </a:solidFill>
              </a:rPr>
              <a:t>Tromsoe</a:t>
            </a:r>
            <a:r>
              <a:rPr lang="en-US" altLang="ja-JP" sz="1200" dirty="0">
                <a:solidFill>
                  <a:srgbClr val="FF0000"/>
                </a:solidFill>
              </a:rPr>
              <a:t> in Norway, </a:t>
            </a:r>
            <a:r>
              <a:rPr lang="en-US" altLang="ja-JP" sz="1200" dirty="0" err="1">
                <a:solidFill>
                  <a:srgbClr val="FF0000"/>
                </a:solidFill>
              </a:rPr>
              <a:t>Tjornes</a:t>
            </a:r>
            <a:r>
              <a:rPr lang="en-US" altLang="ja-JP" sz="1200" dirty="0">
                <a:solidFill>
                  <a:srgbClr val="FF0000"/>
                </a:solidFill>
              </a:rPr>
              <a:t> in Iceland and Syowa Station in Antarctica: (1) speed of the </a:t>
            </a:r>
            <a:r>
              <a:rPr lang="en-US" altLang="ja-JP" sz="1200" dirty="0" err="1">
                <a:solidFill>
                  <a:srgbClr val="FF0000"/>
                </a:solidFill>
              </a:rPr>
              <a:t>equatorward</a:t>
            </a:r>
            <a:r>
              <a:rPr lang="en-US" altLang="ja-JP" sz="1200" dirty="0">
                <a:solidFill>
                  <a:srgbClr val="FF0000"/>
                </a:solidFill>
              </a:rPr>
              <a:t> motion of the growth phase arcs and its relationship with the background plasma convection, (2) time constant of the temporal evolution of the initial brightening arc luminosity, (3) azimuthal and </a:t>
            </a:r>
            <a:r>
              <a:rPr lang="en-US" altLang="ja-JP" sz="1200" dirty="0" err="1">
                <a:solidFill>
                  <a:srgbClr val="FF0000"/>
                </a:solidFill>
              </a:rPr>
              <a:t>meridional</a:t>
            </a:r>
            <a:r>
              <a:rPr lang="en-US" altLang="ja-JP" sz="1200" dirty="0">
                <a:solidFill>
                  <a:srgbClr val="FF0000"/>
                </a:solidFill>
              </a:rPr>
              <a:t> wave numbers of the wave-like structures within the initial brightening arcs and the time constant of their temporal evolution. </a:t>
            </a:r>
            <a:r>
              <a:rPr lang="en-US" altLang="ja-JP" sz="1200" dirty="0">
                <a:solidFill>
                  <a:srgbClr val="0000FF"/>
                </a:solidFill>
              </a:rPr>
              <a:t>All the derived parameters will be discussed in comparison with recent numerical simulations of the development of </a:t>
            </a:r>
            <a:r>
              <a:rPr lang="en-US" altLang="ja-JP" sz="1200" dirty="0" err="1">
                <a:solidFill>
                  <a:srgbClr val="0000FF"/>
                </a:solidFill>
              </a:rPr>
              <a:t>auroral</a:t>
            </a:r>
            <a:r>
              <a:rPr lang="en-US" altLang="ja-JP" sz="1200" dirty="0">
                <a:solidFill>
                  <a:srgbClr val="0000FF"/>
                </a:solidFill>
              </a:rPr>
              <a:t> arcs. It will also be discussed how the estimated relationship between the speed of the growth phase arc and the background convection could be utilized for determining the initial setup of the numerical simulations of </a:t>
            </a:r>
            <a:r>
              <a:rPr lang="en-US" altLang="ja-JP" sz="1200" dirty="0" err="1">
                <a:solidFill>
                  <a:srgbClr val="0000FF"/>
                </a:solidFill>
              </a:rPr>
              <a:t>ionospheric</a:t>
            </a:r>
            <a:r>
              <a:rPr lang="en-US" altLang="ja-JP" sz="1200" dirty="0">
                <a:solidFill>
                  <a:srgbClr val="0000FF"/>
                </a:solidFill>
              </a:rPr>
              <a:t> feedback instability.</a:t>
            </a:r>
          </a:p>
        </p:txBody>
      </p:sp>
    </p:spTree>
    <p:extLst>
      <p:ext uri="{BB962C8B-B14F-4D97-AF65-F5344CB8AC3E}">
        <p14:creationId xmlns:p14="http://schemas.microsoft.com/office/powerpoint/2010/main" val="16759758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0"/>
            <a:ext cx="9144000" cy="8480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Rectangle 1"/>
          <p:cNvSpPr>
            <a:spLocks/>
          </p:cNvSpPr>
          <p:nvPr/>
        </p:nvSpPr>
        <p:spPr bwMode="auto">
          <a:xfrm>
            <a:off x="0" y="895594"/>
            <a:ext cx="9143999" cy="5962406"/>
          </a:xfrm>
          <a:prstGeom prst="rect">
            <a:avLst/>
          </a:prstGeom>
          <a:solidFill>
            <a:srgbClr val="000000"/>
          </a:solidFill>
          <a:ln w="25400">
            <a:solidFill>
              <a:schemeClr val="tx1"/>
            </a:solidFill>
            <a:miter lim="800000"/>
            <a:headEnd/>
            <a:tailEnd/>
          </a:ln>
        </p:spPr>
        <p:txBody>
          <a:bodyPr lIns="0" tIns="0" rIns="0" bIns="0"/>
          <a:lstStyle/>
          <a:p>
            <a:endParaRPr lang="ja-JP" altLang="en-US"/>
          </a:p>
        </p:txBody>
      </p:sp>
      <p:sp>
        <p:nvSpPr>
          <p:cNvPr id="2" name="タイトル 1"/>
          <p:cNvSpPr>
            <a:spLocks noGrp="1"/>
          </p:cNvSpPr>
          <p:nvPr>
            <p:ph type="title"/>
          </p:nvPr>
        </p:nvSpPr>
        <p:spPr/>
        <p:txBody>
          <a:bodyPr>
            <a:normAutofit/>
          </a:bodyPr>
          <a:lstStyle/>
          <a:p>
            <a:r>
              <a:rPr lang="ja-JP" altLang="en-US" sz="2800" dirty="0" smtClean="0">
                <a:solidFill>
                  <a:srgbClr val="FFFFFF"/>
                </a:solidFill>
              </a:rPr>
              <a:t>素朴な疑問</a:t>
            </a:r>
            <a:r>
              <a:rPr lang="en-US" altLang="ja-JP" sz="2800" dirty="0" smtClean="0">
                <a:solidFill>
                  <a:srgbClr val="FFFFFF"/>
                </a:solidFill>
              </a:rPr>
              <a:t> </a:t>
            </a:r>
            <a:r>
              <a:rPr lang="en-US" altLang="ja-JP" sz="2400" dirty="0" smtClean="0">
                <a:solidFill>
                  <a:srgbClr val="FFFFFF"/>
                </a:solidFill>
              </a:rPr>
              <a:t>– </a:t>
            </a:r>
            <a:r>
              <a:rPr lang="ja-JP" altLang="en-US" sz="2400" dirty="0" smtClean="0">
                <a:solidFill>
                  <a:srgbClr val="FFFFFF"/>
                </a:solidFill>
              </a:rPr>
              <a:t>何故オーロラアークは構造化するのか</a:t>
            </a:r>
            <a:r>
              <a:rPr lang="en-US" altLang="ja-JP" sz="2400" dirty="0" smtClean="0">
                <a:solidFill>
                  <a:srgbClr val="FFFFFF"/>
                </a:solidFill>
              </a:rPr>
              <a:t>?</a:t>
            </a:r>
            <a:endParaRPr kumimoji="1" lang="ja-JP" altLang="en-US" sz="2400" dirty="0">
              <a:solidFill>
                <a:srgbClr val="FFFFFF"/>
              </a:solidFill>
            </a:endParaRPr>
          </a:p>
        </p:txBody>
      </p:sp>
      <p:grpSp>
        <p:nvGrpSpPr>
          <p:cNvPr id="18" name="図形グループ 1"/>
          <p:cNvGrpSpPr>
            <a:grpSpLocks/>
          </p:cNvGrpSpPr>
          <p:nvPr/>
        </p:nvGrpSpPr>
        <p:grpSpPr bwMode="auto">
          <a:xfrm>
            <a:off x="415285" y="2191705"/>
            <a:ext cx="8272346" cy="4482252"/>
            <a:chOff x="3608388" y="1274763"/>
            <a:chExt cx="9296400" cy="5037137"/>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563" y="3303588"/>
              <a:ext cx="30924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5" y="3303588"/>
              <a:ext cx="3113088"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3763" y="3309938"/>
              <a:ext cx="3098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388" y="1338263"/>
              <a:ext cx="3086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1322388"/>
              <a:ext cx="3086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4" name="Pictur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3288" y="1274763"/>
              <a:ext cx="31115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5" name="Rectangle 10"/>
            <p:cNvSpPr>
              <a:spLocks/>
            </p:cNvSpPr>
            <p:nvPr/>
          </p:nvSpPr>
          <p:spPr bwMode="auto">
            <a:xfrm>
              <a:off x="4935538" y="2510491"/>
              <a:ext cx="419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ja-JP" altLang="en-US" sz="2400">
                  <a:solidFill>
                    <a:srgbClr val="FFFFFF"/>
                  </a:solidFill>
                  <a:latin typeface="ヒラギノ丸ゴ Pro W4" charset="0"/>
                  <a:ea typeface="ヒラギノ丸ゴ Pro W4" charset="0"/>
                  <a:cs typeface="ヒラギノ丸ゴ Pro W4" charset="0"/>
                  <a:sym typeface="ヒラギノ丸ゴ Pro W4" charset="0"/>
                </a:rPr>
                <a:t>１</a:t>
              </a:r>
            </a:p>
          </p:txBody>
        </p:sp>
        <p:sp>
          <p:nvSpPr>
            <p:cNvPr id="26" name="Rectangle 11"/>
            <p:cNvSpPr>
              <a:spLocks/>
            </p:cNvSpPr>
            <p:nvPr/>
          </p:nvSpPr>
          <p:spPr bwMode="auto">
            <a:xfrm>
              <a:off x="8078788" y="2504142"/>
              <a:ext cx="312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2</a:t>
              </a:r>
            </a:p>
          </p:txBody>
        </p:sp>
        <p:sp>
          <p:nvSpPr>
            <p:cNvPr id="27" name="Rectangle 12"/>
            <p:cNvSpPr>
              <a:spLocks/>
            </p:cNvSpPr>
            <p:nvPr/>
          </p:nvSpPr>
          <p:spPr bwMode="auto">
            <a:xfrm>
              <a:off x="11188700" y="25168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3</a:t>
              </a:r>
            </a:p>
          </p:txBody>
        </p:sp>
        <p:sp>
          <p:nvSpPr>
            <p:cNvPr id="28" name="Rectangle 13"/>
            <p:cNvSpPr>
              <a:spLocks/>
            </p:cNvSpPr>
            <p:nvPr/>
          </p:nvSpPr>
          <p:spPr bwMode="auto">
            <a:xfrm>
              <a:off x="49911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4</a:t>
              </a:r>
            </a:p>
          </p:txBody>
        </p:sp>
        <p:sp>
          <p:nvSpPr>
            <p:cNvPr id="29" name="Rectangle 14"/>
            <p:cNvSpPr>
              <a:spLocks/>
            </p:cNvSpPr>
            <p:nvPr/>
          </p:nvSpPr>
          <p:spPr bwMode="auto">
            <a:xfrm>
              <a:off x="80772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5</a:t>
              </a:r>
            </a:p>
          </p:txBody>
        </p:sp>
        <p:sp>
          <p:nvSpPr>
            <p:cNvPr id="30" name="Rectangle 15"/>
            <p:cNvSpPr>
              <a:spLocks/>
            </p:cNvSpPr>
            <p:nvPr/>
          </p:nvSpPr>
          <p:spPr bwMode="auto">
            <a:xfrm>
              <a:off x="11188700" y="4574242"/>
              <a:ext cx="312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ltLang="ja-JP" sz="2400">
                  <a:solidFill>
                    <a:srgbClr val="FFFFFF"/>
                  </a:solidFill>
                  <a:latin typeface="ヒラギノ丸ゴ Pro W4" charset="0"/>
                  <a:ea typeface="ヒラギノ丸ゴ Pro W4" charset="0"/>
                  <a:cs typeface="ヒラギノ丸ゴ Pro W4" charset="0"/>
                  <a:sym typeface="ヒラギノ丸ゴ Pro W4" charset="0"/>
                </a:rPr>
                <a:t>6</a:t>
              </a:r>
            </a:p>
          </p:txBody>
        </p:sp>
      </p:grpSp>
      <p:sp>
        <p:nvSpPr>
          <p:cNvPr id="32" name="コンテンツ プレースホルダー 2"/>
          <p:cNvSpPr>
            <a:spLocks noGrp="1"/>
          </p:cNvSpPr>
          <p:nvPr>
            <p:ph idx="1"/>
          </p:nvPr>
        </p:nvSpPr>
        <p:spPr>
          <a:xfrm>
            <a:off x="152845" y="991423"/>
            <a:ext cx="8775546" cy="5663213"/>
          </a:xfrm>
        </p:spPr>
        <p:txBody>
          <a:bodyPr/>
          <a:lstStyle/>
          <a:p>
            <a:pPr>
              <a:lnSpc>
                <a:spcPct val="140000"/>
              </a:lnSpc>
            </a:pPr>
            <a:r>
              <a:rPr lang="ja-JP" altLang="en-US" dirty="0" smtClean="0">
                <a:solidFill>
                  <a:schemeClr val="bg1"/>
                </a:solidFill>
              </a:rPr>
              <a:t>サブストームオンセット前にアークが不安定化する事例がある</a:t>
            </a:r>
            <a:r>
              <a:rPr lang="en-US" altLang="ja-JP" dirty="0" smtClean="0">
                <a:solidFill>
                  <a:schemeClr val="bg1"/>
                </a:solidFill>
              </a:rPr>
              <a:t>.</a:t>
            </a:r>
          </a:p>
          <a:p>
            <a:pPr>
              <a:lnSpc>
                <a:spcPct val="140000"/>
              </a:lnSpc>
            </a:pPr>
            <a:r>
              <a:rPr lang="ja-JP" altLang="en-US" dirty="0" smtClean="0">
                <a:solidFill>
                  <a:schemeClr val="bg1"/>
                </a:solidFill>
              </a:rPr>
              <a:t>不安定化の物理過程は諸説紛々</a:t>
            </a:r>
            <a:r>
              <a:rPr lang="en-US" altLang="ja-JP" dirty="0" smtClean="0">
                <a:solidFill>
                  <a:schemeClr val="bg1"/>
                </a:solidFill>
              </a:rPr>
              <a:t>. </a:t>
            </a:r>
            <a:r>
              <a:rPr lang="ja-JP" altLang="en-US" dirty="0" smtClean="0">
                <a:solidFill>
                  <a:schemeClr val="bg1"/>
                </a:solidFill>
              </a:rPr>
              <a:t>オンセットとの因果関係も不明</a:t>
            </a:r>
            <a:r>
              <a:rPr lang="en-US" altLang="ja-JP" dirty="0" smtClean="0">
                <a:solidFill>
                  <a:schemeClr val="bg1"/>
                </a:solidFill>
              </a:rPr>
              <a:t>.</a:t>
            </a:r>
            <a:br>
              <a:rPr lang="en-US" altLang="ja-JP" dirty="0" smtClean="0">
                <a:solidFill>
                  <a:schemeClr val="bg1"/>
                </a:solidFill>
              </a:rPr>
            </a:br>
            <a:endParaRPr kumimoji="1" lang="ja-JP" altLang="en-US" dirty="0">
              <a:solidFill>
                <a:schemeClr val="bg1"/>
              </a:solidFill>
            </a:endParaRPr>
          </a:p>
        </p:txBody>
      </p:sp>
    </p:spTree>
    <p:extLst>
      <p:ext uri="{BB962C8B-B14F-4D97-AF65-F5344CB8AC3E}">
        <p14:creationId xmlns:p14="http://schemas.microsoft.com/office/powerpoint/2010/main" val="974886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991155" cy="816974"/>
          </a:xfrm>
        </p:spPr>
        <p:txBody>
          <a:bodyPr>
            <a:normAutofit/>
          </a:bodyPr>
          <a:lstStyle/>
          <a:p>
            <a:r>
              <a:rPr kumimoji="1" lang="ja-JP" altLang="en-US" sz="2800" dirty="0" smtClean="0"/>
              <a:t>幾つかの事例</a:t>
            </a:r>
            <a:r>
              <a:rPr kumimoji="1" lang="en-US" altLang="ja-JP" sz="2800" dirty="0" smtClean="0"/>
              <a:t> </a:t>
            </a:r>
            <a:r>
              <a:rPr kumimoji="1" lang="en-US" altLang="ja-JP" sz="2400" dirty="0" smtClean="0"/>
              <a:t>– </a:t>
            </a:r>
            <a:r>
              <a:rPr kumimoji="1" lang="ja-JP" altLang="en-US" sz="2400" dirty="0" smtClean="0"/>
              <a:t>オンセット前に現れる</a:t>
            </a:r>
            <a:r>
              <a:rPr kumimoji="1" lang="ja-JP" altLang="en-US" sz="2400" dirty="0" smtClean="0"/>
              <a:t>いわゆる</a:t>
            </a:r>
            <a:r>
              <a:rPr kumimoji="1" lang="ja-JP" altLang="en-US" sz="2400" dirty="0" smtClean="0"/>
              <a:t>オーロラビーズ</a:t>
            </a:r>
            <a:endParaRPr kumimoji="1" lang="ja-JP" altLang="en-US" sz="2400" dirty="0"/>
          </a:p>
        </p:txBody>
      </p:sp>
      <p:sp>
        <p:nvSpPr>
          <p:cNvPr id="3" name="コンテンツ プレースホルダー 2"/>
          <p:cNvSpPr>
            <a:spLocks noGrp="1"/>
          </p:cNvSpPr>
          <p:nvPr>
            <p:ph idx="1"/>
          </p:nvPr>
        </p:nvSpPr>
        <p:spPr>
          <a:xfrm>
            <a:off x="152845" y="991424"/>
            <a:ext cx="8799874" cy="657258"/>
          </a:xfrm>
        </p:spPr>
        <p:txBody>
          <a:bodyPr/>
          <a:lstStyle/>
          <a:p>
            <a:r>
              <a:rPr lang="ja-JP" altLang="en-US" dirty="0" smtClean="0"/>
              <a:t>ビーズ状であることに意味はない</a:t>
            </a:r>
            <a:r>
              <a:rPr lang="en-US" altLang="ja-JP" dirty="0" smtClean="0"/>
              <a:t>? → </a:t>
            </a:r>
            <a:r>
              <a:rPr lang="ja-JP" altLang="en-US" dirty="0" smtClean="0"/>
              <a:t>構造化・不安定化こそが本質であろう</a:t>
            </a:r>
            <a:r>
              <a:rPr lang="en-US" altLang="ja-JP" dirty="0" smtClean="0"/>
              <a:t>. </a:t>
            </a:r>
            <a:endParaRPr kumimoji="1" lang="ja-JP" altLang="en-US" dirty="0"/>
          </a:p>
        </p:txBody>
      </p:sp>
      <p:pic>
        <p:nvPicPr>
          <p:cNvPr id="4" name="図 3"/>
          <p:cNvPicPr>
            <a:picLocks noChangeAspect="1"/>
          </p:cNvPicPr>
          <p:nvPr/>
        </p:nvPicPr>
        <p:blipFill rotWithShape="1">
          <a:blip r:embed="rId2"/>
          <a:srcRect t="5614"/>
          <a:stretch/>
        </p:blipFill>
        <p:spPr>
          <a:xfrm>
            <a:off x="376234" y="1867620"/>
            <a:ext cx="5849289" cy="4811226"/>
          </a:xfrm>
          <a:prstGeom prst="rect">
            <a:avLst/>
          </a:prstGeom>
        </p:spPr>
      </p:pic>
      <p:sp>
        <p:nvSpPr>
          <p:cNvPr id="8" name="テキスト ボックス 7"/>
          <p:cNvSpPr txBox="1"/>
          <p:nvPr/>
        </p:nvSpPr>
        <p:spPr>
          <a:xfrm>
            <a:off x="6295327" y="1648682"/>
            <a:ext cx="2468870" cy="276999"/>
          </a:xfrm>
          <a:prstGeom prst="rect">
            <a:avLst/>
          </a:prstGeom>
          <a:noFill/>
        </p:spPr>
        <p:txBody>
          <a:bodyPr wrap="none" rtlCol="0">
            <a:spAutoFit/>
          </a:bodyPr>
          <a:lstStyle/>
          <a:p>
            <a:r>
              <a:rPr kumimoji="1" lang="en-US" altLang="ja-JP" sz="1200" dirty="0" err="1" smtClean="0">
                <a:latin typeface="Arial"/>
                <a:cs typeface="Arial"/>
              </a:rPr>
              <a:t>Motoba</a:t>
            </a:r>
            <a:r>
              <a:rPr kumimoji="1" lang="en-US" altLang="ja-JP" sz="1200" dirty="0" smtClean="0">
                <a:latin typeface="Arial"/>
                <a:cs typeface="Arial"/>
              </a:rPr>
              <a:t> et al., 2012 – Ground ASI</a:t>
            </a:r>
            <a:endParaRPr kumimoji="1" lang="ja-JP" altLang="en-US" sz="1200" dirty="0">
              <a:latin typeface="Arial"/>
              <a:cs typeface="Arial"/>
            </a:endParaRPr>
          </a:p>
        </p:txBody>
      </p:sp>
      <p:sp>
        <p:nvSpPr>
          <p:cNvPr id="9" name="テキスト ボックス 8"/>
          <p:cNvSpPr txBox="1"/>
          <p:nvPr/>
        </p:nvSpPr>
        <p:spPr>
          <a:xfrm>
            <a:off x="693720" y="1648682"/>
            <a:ext cx="2571587" cy="276999"/>
          </a:xfrm>
          <a:prstGeom prst="rect">
            <a:avLst/>
          </a:prstGeom>
          <a:noFill/>
        </p:spPr>
        <p:txBody>
          <a:bodyPr wrap="none" rtlCol="0">
            <a:spAutoFit/>
          </a:bodyPr>
          <a:lstStyle/>
          <a:p>
            <a:r>
              <a:rPr kumimoji="1" lang="en-US" altLang="ja-JP" sz="1200" dirty="0" smtClean="0">
                <a:latin typeface="Arial"/>
                <a:cs typeface="Arial"/>
              </a:rPr>
              <a:t>Donovan et al., 2006 – Ground ASI</a:t>
            </a:r>
            <a:endParaRPr kumimoji="1" lang="ja-JP" altLang="en-US" sz="1200" dirty="0">
              <a:latin typeface="Arial"/>
              <a:cs typeface="Arial"/>
            </a:endParaRPr>
          </a:p>
        </p:txBody>
      </p:sp>
      <p:sp>
        <p:nvSpPr>
          <p:cNvPr id="10" name="テキスト ボックス 9"/>
          <p:cNvSpPr txBox="1"/>
          <p:nvPr/>
        </p:nvSpPr>
        <p:spPr>
          <a:xfrm>
            <a:off x="3827912" y="1648682"/>
            <a:ext cx="2118188" cy="276999"/>
          </a:xfrm>
          <a:prstGeom prst="rect">
            <a:avLst/>
          </a:prstGeom>
          <a:noFill/>
        </p:spPr>
        <p:txBody>
          <a:bodyPr wrap="none" rtlCol="0">
            <a:spAutoFit/>
          </a:bodyPr>
          <a:lstStyle/>
          <a:p>
            <a:r>
              <a:rPr kumimoji="1" lang="en-US" altLang="ja-JP" sz="1200" dirty="0" err="1" smtClean="0">
                <a:latin typeface="Arial"/>
                <a:cs typeface="Arial"/>
              </a:rPr>
              <a:t>Sakaguchi</a:t>
            </a:r>
            <a:r>
              <a:rPr kumimoji="1" lang="en-US" altLang="ja-JP" sz="1200" dirty="0" smtClean="0">
                <a:latin typeface="Arial"/>
                <a:cs typeface="Arial"/>
              </a:rPr>
              <a:t> et al., 2009 – ASI</a:t>
            </a:r>
            <a:endParaRPr kumimoji="1" lang="ja-JP" altLang="en-US" sz="1200" dirty="0">
              <a:latin typeface="Arial"/>
              <a:cs typeface="Arial"/>
            </a:endParaRPr>
          </a:p>
        </p:txBody>
      </p:sp>
      <p:sp>
        <p:nvSpPr>
          <p:cNvPr id="11" name="テキスト ボックス 10"/>
          <p:cNvSpPr txBox="1"/>
          <p:nvPr/>
        </p:nvSpPr>
        <p:spPr>
          <a:xfrm>
            <a:off x="3747542" y="4856937"/>
            <a:ext cx="2464266" cy="276999"/>
          </a:xfrm>
          <a:prstGeom prst="rect">
            <a:avLst/>
          </a:prstGeom>
          <a:solidFill>
            <a:srgbClr val="FFFFFF"/>
          </a:solidFill>
        </p:spPr>
        <p:txBody>
          <a:bodyPr wrap="square" rtlCol="0">
            <a:spAutoFit/>
          </a:bodyPr>
          <a:lstStyle/>
          <a:p>
            <a:r>
              <a:rPr kumimoji="1" lang="en-US" altLang="ja-JP" sz="1200" dirty="0" smtClean="0">
                <a:latin typeface="Arial"/>
                <a:cs typeface="Arial"/>
              </a:rPr>
              <a:t>Liang et al., 2008 – Ground ASI</a:t>
            </a:r>
            <a:endParaRPr kumimoji="1" lang="ja-JP" altLang="en-US" sz="1200" dirty="0">
              <a:latin typeface="Arial"/>
              <a:cs typeface="Arial"/>
            </a:endParaRPr>
          </a:p>
        </p:txBody>
      </p:sp>
      <p:grpSp>
        <p:nvGrpSpPr>
          <p:cNvPr id="15" name="図形グループ 14"/>
          <p:cNvGrpSpPr/>
          <p:nvPr/>
        </p:nvGrpSpPr>
        <p:grpSpPr>
          <a:xfrm>
            <a:off x="6366320" y="1884814"/>
            <a:ext cx="2378076" cy="4682173"/>
            <a:chOff x="6197795" y="1925681"/>
            <a:chExt cx="2262637" cy="4682173"/>
          </a:xfrm>
        </p:grpSpPr>
        <p:pic>
          <p:nvPicPr>
            <p:cNvPr id="13" name="図 12"/>
            <p:cNvPicPr>
              <a:picLocks noChangeAspect="1"/>
            </p:cNvPicPr>
            <p:nvPr/>
          </p:nvPicPr>
          <p:blipFill rotWithShape="1">
            <a:blip r:embed="rId3"/>
            <a:srcRect r="49696"/>
            <a:stretch/>
          </p:blipFill>
          <p:spPr>
            <a:xfrm>
              <a:off x="6213571" y="1925681"/>
              <a:ext cx="2246861" cy="2321746"/>
            </a:xfrm>
            <a:prstGeom prst="rect">
              <a:avLst/>
            </a:prstGeom>
          </p:spPr>
        </p:pic>
        <p:pic>
          <p:nvPicPr>
            <p:cNvPr id="14" name="図 13"/>
            <p:cNvPicPr>
              <a:picLocks noChangeAspect="1"/>
            </p:cNvPicPr>
            <p:nvPr/>
          </p:nvPicPr>
          <p:blipFill rotWithShape="1">
            <a:blip r:embed="rId3"/>
            <a:srcRect l="50304"/>
            <a:stretch/>
          </p:blipFill>
          <p:spPr>
            <a:xfrm>
              <a:off x="6197795" y="4286108"/>
              <a:ext cx="2219728" cy="2321746"/>
            </a:xfrm>
            <a:prstGeom prst="rect">
              <a:avLst/>
            </a:prstGeom>
          </p:spPr>
        </p:pic>
      </p:grpSp>
    </p:spTree>
    <p:extLst>
      <p:ext uri="{BB962C8B-B14F-4D97-AF65-F5344CB8AC3E}">
        <p14:creationId xmlns:p14="http://schemas.microsoft.com/office/powerpoint/2010/main" val="1672393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p>
        </p:txBody>
      </p:sp>
      <p:pic>
        <p:nvPicPr>
          <p:cNvPr id="4" name="図 3"/>
          <p:cNvPicPr>
            <a:picLocks noChangeAspect="1"/>
          </p:cNvPicPr>
          <p:nvPr/>
        </p:nvPicPr>
        <p:blipFill>
          <a:blip r:embed="rId2"/>
          <a:stretch>
            <a:fillRect/>
          </a:stretch>
        </p:blipFill>
        <p:spPr>
          <a:xfrm>
            <a:off x="224871" y="2549831"/>
            <a:ext cx="6289482" cy="4168057"/>
          </a:xfrm>
          <a:prstGeom prst="rect">
            <a:avLst/>
          </a:prstGeom>
        </p:spPr>
      </p:pic>
      <p:sp>
        <p:nvSpPr>
          <p:cNvPr id="2" name="タイトル 1"/>
          <p:cNvSpPr>
            <a:spLocks noGrp="1"/>
          </p:cNvSpPr>
          <p:nvPr>
            <p:ph type="title"/>
          </p:nvPr>
        </p:nvSpPr>
        <p:spPr/>
        <p:txBody>
          <a:bodyPr>
            <a:normAutofit/>
          </a:bodyPr>
          <a:lstStyle/>
          <a:p>
            <a:r>
              <a:rPr kumimoji="1" lang="ja-JP" altLang="en-US" sz="2800" dirty="0" smtClean="0"/>
              <a:t>ひとつの立場</a:t>
            </a:r>
            <a:r>
              <a:rPr kumimoji="1" lang="en-US" altLang="ja-JP" sz="2800" dirty="0" smtClean="0"/>
              <a:t> – </a:t>
            </a:r>
            <a:r>
              <a:rPr kumimoji="1" lang="en-US" altLang="ja-JP" sz="2800" dirty="0" smtClean="0"/>
              <a:t>FBI </a:t>
            </a:r>
            <a:r>
              <a:rPr kumimoji="1" lang="ja-JP" altLang="en-US" sz="2800" dirty="0" smtClean="0"/>
              <a:t>に</a:t>
            </a:r>
            <a:r>
              <a:rPr kumimoji="1" lang="ja-JP" altLang="en-US" sz="2800" dirty="0" smtClean="0"/>
              <a:t>よるアークの構造化</a:t>
            </a:r>
            <a:endParaRPr kumimoji="1" lang="ja-JP" altLang="en-US" sz="2800" dirty="0"/>
          </a:p>
        </p:txBody>
      </p:sp>
      <p:sp>
        <p:nvSpPr>
          <p:cNvPr id="3" name="コンテンツ プレースホルダー 2"/>
          <p:cNvSpPr>
            <a:spLocks noGrp="1"/>
          </p:cNvSpPr>
          <p:nvPr>
            <p:ph idx="1"/>
          </p:nvPr>
        </p:nvSpPr>
        <p:spPr>
          <a:xfrm>
            <a:off x="152845" y="991423"/>
            <a:ext cx="8771450" cy="5663213"/>
          </a:xfrm>
        </p:spPr>
        <p:txBody>
          <a:bodyPr>
            <a:normAutofit/>
          </a:bodyPr>
          <a:lstStyle/>
          <a:p>
            <a:r>
              <a:rPr lang="en-US" altLang="ja-JP" dirty="0" smtClean="0"/>
              <a:t>1) </a:t>
            </a:r>
            <a:r>
              <a:rPr lang="ja-JP" altLang="en-US" dirty="0" smtClean="0"/>
              <a:t>アーク</a:t>
            </a:r>
            <a:r>
              <a:rPr lang="ja-JP" altLang="en-US" dirty="0"/>
              <a:t>がどう</a:t>
            </a:r>
            <a:r>
              <a:rPr lang="ja-JP" altLang="en-US" dirty="0" smtClean="0"/>
              <a:t>生まれ</a:t>
            </a:r>
            <a:r>
              <a:rPr lang="en-US" altLang="ja-JP" dirty="0" smtClean="0"/>
              <a:t>, 2) </a:t>
            </a:r>
            <a:r>
              <a:rPr lang="ja-JP" altLang="en-US" dirty="0" smtClean="0"/>
              <a:t>どう</a:t>
            </a:r>
            <a:r>
              <a:rPr lang="ja-JP" altLang="en-US" dirty="0"/>
              <a:t>発達</a:t>
            </a:r>
            <a:r>
              <a:rPr lang="ja-JP" altLang="en-US" dirty="0" smtClean="0"/>
              <a:t>し</a:t>
            </a:r>
            <a:r>
              <a:rPr lang="en-US" altLang="ja-JP" dirty="0" smtClean="0"/>
              <a:t>, 3) </a:t>
            </a:r>
            <a:r>
              <a:rPr lang="ja-JP" altLang="en-US" dirty="0" smtClean="0"/>
              <a:t>どう</a:t>
            </a:r>
            <a:r>
              <a:rPr lang="ja-JP" altLang="en-US" dirty="0"/>
              <a:t>崩壊するのかと</a:t>
            </a:r>
            <a:r>
              <a:rPr lang="ja-JP" altLang="en-US" dirty="0" smtClean="0"/>
              <a:t>いう完結した</a:t>
            </a:r>
            <a:r>
              <a:rPr lang="en-US" altLang="ja-JP" dirty="0" smtClean="0"/>
              <a:t/>
            </a:r>
            <a:br>
              <a:rPr lang="en-US" altLang="ja-JP" dirty="0" smtClean="0"/>
            </a:br>
            <a:r>
              <a:rPr lang="ja-JP" altLang="en-US" dirty="0" smtClean="0"/>
              <a:t>プロセス</a:t>
            </a:r>
            <a:r>
              <a:rPr lang="ja-JP" altLang="en-US" dirty="0" smtClean="0"/>
              <a:t>の特徴を観測的に調べる</a:t>
            </a:r>
            <a:r>
              <a:rPr lang="en-US" altLang="ja-JP" dirty="0" smtClean="0"/>
              <a:t>.</a:t>
            </a:r>
          </a:p>
          <a:p>
            <a:r>
              <a:rPr kumimoji="1" lang="ja-JP" altLang="en-US" dirty="0" smtClean="0"/>
              <a:t>アークの</a:t>
            </a:r>
            <a:r>
              <a:rPr lang="ja-JP" altLang="en-US" dirty="0" smtClean="0"/>
              <a:t>構造</a:t>
            </a:r>
            <a:r>
              <a:rPr kumimoji="1" lang="ja-JP" altLang="en-US" dirty="0" smtClean="0"/>
              <a:t>化</a:t>
            </a:r>
            <a:r>
              <a:rPr kumimoji="1" lang="ja-JP" altLang="en-US" dirty="0" smtClean="0"/>
              <a:t>が</a:t>
            </a:r>
            <a:r>
              <a:rPr kumimoji="1" lang="ja-JP" altLang="en-US" dirty="0" smtClean="0"/>
              <a:t>フィードバック不安定性</a:t>
            </a:r>
            <a:r>
              <a:rPr kumimoji="1" lang="ja-JP" altLang="en-US" dirty="0" smtClean="0"/>
              <a:t>（</a:t>
            </a:r>
            <a:r>
              <a:rPr kumimoji="1" lang="en-US" altLang="ja-JP" dirty="0" smtClean="0"/>
              <a:t>FBI</a:t>
            </a:r>
            <a:r>
              <a:rPr kumimoji="1" lang="ja-JP" altLang="en-US" dirty="0" smtClean="0"/>
              <a:t>）で説明できるかを</a:t>
            </a:r>
            <a:r>
              <a:rPr lang="ja-JP" altLang="en-US" dirty="0" smtClean="0"/>
              <a:t>考察する</a:t>
            </a:r>
            <a:r>
              <a:rPr lang="en-US" altLang="ja-JP" dirty="0" smtClean="0"/>
              <a:t>.</a:t>
            </a:r>
            <a:endParaRPr kumimoji="1" lang="en-US" altLang="ja-JP" dirty="0" smtClean="0"/>
          </a:p>
        </p:txBody>
      </p:sp>
      <p:sp>
        <p:nvSpPr>
          <p:cNvPr id="6" name="テキスト ボックス 5"/>
          <p:cNvSpPr txBox="1"/>
          <p:nvPr/>
        </p:nvSpPr>
        <p:spPr>
          <a:xfrm>
            <a:off x="6514353" y="6305260"/>
            <a:ext cx="2146216" cy="276999"/>
          </a:xfrm>
          <a:prstGeom prst="rect">
            <a:avLst/>
          </a:prstGeom>
          <a:noFill/>
        </p:spPr>
        <p:txBody>
          <a:bodyPr wrap="none" rtlCol="0">
            <a:spAutoFit/>
          </a:bodyPr>
          <a:lstStyle/>
          <a:p>
            <a:r>
              <a:rPr lang="en-US" altLang="ja-JP" sz="1200" dirty="0" smtClean="0">
                <a:latin typeface="Arial"/>
                <a:cs typeface="Arial"/>
              </a:rPr>
              <a:t>illustration drawn by Y. </a:t>
            </a:r>
            <a:r>
              <a:rPr lang="en-US" altLang="ja-JP" sz="1200" dirty="0" err="1" smtClean="0">
                <a:latin typeface="Arial"/>
                <a:cs typeface="Arial"/>
              </a:rPr>
              <a:t>Hiraki</a:t>
            </a:r>
            <a:endParaRPr kumimoji="1" lang="ja-JP" altLang="en-US" sz="1200" dirty="0">
              <a:latin typeface="Arial"/>
              <a:cs typeface="Arial"/>
            </a:endParaRPr>
          </a:p>
        </p:txBody>
      </p:sp>
    </p:spTree>
    <p:extLst>
      <p:ext uri="{BB962C8B-B14F-4D97-AF65-F5344CB8AC3E}">
        <p14:creationId xmlns:p14="http://schemas.microsoft.com/office/powerpoint/2010/main" val="422856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84805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841743" cy="816974"/>
          </a:xfrm>
        </p:spPr>
        <p:txBody>
          <a:bodyPr>
            <a:normAutofit/>
          </a:bodyPr>
          <a:lstStyle/>
          <a:p>
            <a:r>
              <a:rPr kumimoji="1" lang="ja-JP" altLang="en-US" sz="2800" dirty="0" smtClean="0"/>
              <a:t>いくつかの</a:t>
            </a:r>
            <a:r>
              <a:rPr kumimoji="1" lang="ja-JP" altLang="en-US" sz="2800" dirty="0" smtClean="0"/>
              <a:t>アプローチ</a:t>
            </a:r>
            <a:r>
              <a:rPr kumimoji="1" lang="en-US" altLang="ja-JP" sz="2800" dirty="0" smtClean="0"/>
              <a:t>: </a:t>
            </a:r>
            <a:r>
              <a:rPr kumimoji="1" lang="ja-JP" altLang="en-US" sz="2800" dirty="0" smtClean="0"/>
              <a:t>観測と数値計算の協働に向けて</a:t>
            </a:r>
            <a:endParaRPr kumimoji="1" lang="ja-JP" altLang="en-US" sz="2800" dirty="0"/>
          </a:p>
        </p:txBody>
      </p:sp>
      <p:sp>
        <p:nvSpPr>
          <p:cNvPr id="3" name="コンテンツ プレースホルダー 2"/>
          <p:cNvSpPr>
            <a:spLocks noGrp="1"/>
          </p:cNvSpPr>
          <p:nvPr>
            <p:ph idx="1"/>
          </p:nvPr>
        </p:nvSpPr>
        <p:spPr>
          <a:xfrm>
            <a:off x="152845" y="991423"/>
            <a:ext cx="5221907" cy="5663213"/>
          </a:xfrm>
        </p:spPr>
        <p:txBody>
          <a:bodyPr>
            <a:normAutofit/>
          </a:bodyPr>
          <a:lstStyle/>
          <a:p>
            <a:r>
              <a:rPr kumimoji="1" lang="ja-JP" altLang="en-US" dirty="0" smtClean="0">
                <a:solidFill>
                  <a:srgbClr val="FF0000"/>
                </a:solidFill>
              </a:rPr>
              <a:t>アプローチ</a:t>
            </a:r>
            <a:r>
              <a:rPr kumimoji="1" lang="en-US" altLang="ja-JP" dirty="0" smtClean="0">
                <a:solidFill>
                  <a:srgbClr val="FF0000"/>
                </a:solidFill>
              </a:rPr>
              <a:t> 1:</a:t>
            </a:r>
            <a:br>
              <a:rPr kumimoji="1" lang="en-US" altLang="ja-JP" dirty="0" smtClean="0">
                <a:solidFill>
                  <a:srgbClr val="FF0000"/>
                </a:solidFill>
              </a:rPr>
            </a:br>
            <a:r>
              <a:rPr kumimoji="1" lang="ja-JP" altLang="en-US" dirty="0" smtClean="0">
                <a:solidFill>
                  <a:srgbClr val="FF0000"/>
                </a:solidFill>
              </a:rPr>
              <a:t>オンセット前のアークの振る舞いに見られる共通の性質を掴む</a:t>
            </a:r>
            <a:r>
              <a:rPr kumimoji="1" lang="en-US" altLang="ja-JP" dirty="0" smtClean="0">
                <a:solidFill>
                  <a:srgbClr val="FF0000"/>
                </a:solidFill>
              </a:rPr>
              <a:t>. </a:t>
            </a:r>
            <a:r>
              <a:rPr kumimoji="1" lang="ja-JP" altLang="en-US" dirty="0" smtClean="0">
                <a:solidFill>
                  <a:srgbClr val="FF0000"/>
                </a:solidFill>
              </a:rPr>
              <a:t>不安定化の定型は</a:t>
            </a:r>
            <a:r>
              <a:rPr kumimoji="1" lang="en-US" altLang="ja-JP" dirty="0" smtClean="0">
                <a:solidFill>
                  <a:srgbClr val="FF0000"/>
                </a:solidFill>
              </a:rPr>
              <a:t>?</a:t>
            </a:r>
          </a:p>
          <a:p>
            <a:r>
              <a:rPr lang="ja-JP" altLang="en-US" dirty="0" smtClean="0">
                <a:solidFill>
                  <a:srgbClr val="FF6600"/>
                </a:solidFill>
              </a:rPr>
              <a:t>アプローチ</a:t>
            </a:r>
            <a:r>
              <a:rPr lang="en-US" altLang="ja-JP" dirty="0" smtClean="0">
                <a:solidFill>
                  <a:srgbClr val="FF6600"/>
                </a:solidFill>
              </a:rPr>
              <a:t> 2:</a:t>
            </a:r>
            <a:br>
              <a:rPr lang="en-US" altLang="ja-JP" dirty="0" smtClean="0">
                <a:solidFill>
                  <a:srgbClr val="FF6600"/>
                </a:solidFill>
              </a:rPr>
            </a:br>
            <a:r>
              <a:rPr lang="ja-JP" altLang="en-US" dirty="0" smtClean="0">
                <a:solidFill>
                  <a:srgbClr val="FF6600"/>
                </a:solidFill>
              </a:rPr>
              <a:t>アークが不安定化するときの波数の変化を定量的に解析する</a:t>
            </a:r>
            <a:r>
              <a:rPr lang="en-US" altLang="ja-JP" dirty="0" smtClean="0">
                <a:solidFill>
                  <a:srgbClr val="FF6600"/>
                </a:solidFill>
              </a:rPr>
              <a:t>.</a:t>
            </a:r>
          </a:p>
          <a:p>
            <a:r>
              <a:rPr lang="ja-JP" altLang="en-US" dirty="0" smtClean="0">
                <a:solidFill>
                  <a:srgbClr val="00FF00"/>
                </a:solidFill>
              </a:rPr>
              <a:t>アプローチ</a:t>
            </a:r>
            <a:r>
              <a:rPr lang="en-US" altLang="ja-JP" dirty="0" smtClean="0">
                <a:solidFill>
                  <a:srgbClr val="00FF00"/>
                </a:solidFill>
              </a:rPr>
              <a:t> 3:</a:t>
            </a:r>
            <a:br>
              <a:rPr lang="en-US" altLang="ja-JP" dirty="0" smtClean="0">
                <a:solidFill>
                  <a:srgbClr val="00FF00"/>
                </a:solidFill>
              </a:rPr>
            </a:br>
            <a:r>
              <a:rPr lang="ja-JP" altLang="en-US" dirty="0" smtClean="0">
                <a:solidFill>
                  <a:srgbClr val="00FF00"/>
                </a:solidFill>
              </a:rPr>
              <a:t>オンセットに至るまでのオーロラの輝度変化を調べる</a:t>
            </a:r>
            <a:r>
              <a:rPr lang="en-US" altLang="ja-JP" dirty="0" smtClean="0">
                <a:solidFill>
                  <a:srgbClr val="00FF00"/>
                </a:solidFill>
              </a:rPr>
              <a:t>. </a:t>
            </a:r>
          </a:p>
          <a:p>
            <a:r>
              <a:rPr lang="ja-JP" altLang="en-US" dirty="0" smtClean="0">
                <a:solidFill>
                  <a:srgbClr val="0000FF"/>
                </a:solidFill>
              </a:rPr>
              <a:t>アプローチ</a:t>
            </a:r>
            <a:r>
              <a:rPr lang="en-US" altLang="ja-JP" dirty="0" smtClean="0">
                <a:solidFill>
                  <a:srgbClr val="0000FF"/>
                </a:solidFill>
              </a:rPr>
              <a:t> 4:</a:t>
            </a:r>
            <a:br>
              <a:rPr lang="en-US" altLang="ja-JP" dirty="0" smtClean="0">
                <a:solidFill>
                  <a:srgbClr val="0000FF"/>
                </a:solidFill>
              </a:rPr>
            </a:br>
            <a:r>
              <a:rPr lang="ja-JP" altLang="en-US" dirty="0" smtClean="0">
                <a:solidFill>
                  <a:srgbClr val="0000FF"/>
                </a:solidFill>
              </a:rPr>
              <a:t>成長相におけるアークの赤道方向伝搬速度と背景対流の間の関連性を調べる</a:t>
            </a:r>
            <a:r>
              <a:rPr lang="en-US" altLang="ja-JP" dirty="0" smtClean="0">
                <a:solidFill>
                  <a:srgbClr val="0000FF"/>
                </a:solidFill>
              </a:rPr>
              <a:t>.</a:t>
            </a:r>
            <a:endParaRPr kumimoji="1" lang="ja-JP" altLang="en-US" dirty="0">
              <a:solidFill>
                <a:srgbClr val="0000FF"/>
              </a:solidFill>
            </a:endParaRPr>
          </a:p>
        </p:txBody>
      </p:sp>
      <p:sp>
        <p:nvSpPr>
          <p:cNvPr id="12" name="右中かっこ 11"/>
          <p:cNvSpPr/>
          <p:nvPr/>
        </p:nvSpPr>
        <p:spPr>
          <a:xfrm>
            <a:off x="5445744" y="1214813"/>
            <a:ext cx="320282" cy="245330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5908006" y="1845897"/>
            <a:ext cx="3203321" cy="1190069"/>
          </a:xfrm>
          <a:prstGeom prst="rect">
            <a:avLst/>
          </a:prstGeom>
          <a:noFill/>
        </p:spPr>
        <p:txBody>
          <a:bodyPr wrap="none" rtlCol="0">
            <a:spAutoFit/>
          </a:bodyPr>
          <a:lstStyle/>
          <a:p>
            <a:pPr>
              <a:lnSpc>
                <a:spcPct val="120000"/>
              </a:lnSpc>
            </a:pPr>
            <a:r>
              <a:rPr lang="en-US" altLang="en-US" sz="2000" dirty="0" smtClean="0"/>
              <a:t>アイスランドと南極昭和基地</a:t>
            </a:r>
          </a:p>
          <a:p>
            <a:pPr>
              <a:lnSpc>
                <a:spcPct val="120000"/>
              </a:lnSpc>
            </a:pPr>
            <a:r>
              <a:rPr kumimoji="1" lang="en-US" altLang="en-US" sz="2000" dirty="0" smtClean="0"/>
              <a:t>で運用されている全天カメラ</a:t>
            </a:r>
          </a:p>
          <a:p>
            <a:pPr>
              <a:lnSpc>
                <a:spcPct val="120000"/>
              </a:lnSpc>
            </a:pPr>
            <a:r>
              <a:rPr lang="en-US" altLang="en-US" sz="2000" dirty="0" smtClean="0"/>
              <a:t>のデータに基づいて検討</a:t>
            </a:r>
            <a:endParaRPr kumimoji="1" lang="ja-JP" altLang="en-US" sz="2000" dirty="0"/>
          </a:p>
        </p:txBody>
      </p:sp>
      <p:sp>
        <p:nvSpPr>
          <p:cNvPr id="14" name="テキスト ボックス 13"/>
          <p:cNvSpPr txBox="1"/>
          <p:nvPr/>
        </p:nvSpPr>
        <p:spPr>
          <a:xfrm>
            <a:off x="5908006" y="3828424"/>
            <a:ext cx="2825613" cy="1190069"/>
          </a:xfrm>
          <a:prstGeom prst="rect">
            <a:avLst/>
          </a:prstGeom>
          <a:noFill/>
        </p:spPr>
        <p:txBody>
          <a:bodyPr wrap="none" rtlCol="0">
            <a:spAutoFit/>
          </a:bodyPr>
          <a:lstStyle/>
          <a:p>
            <a:pPr>
              <a:lnSpc>
                <a:spcPct val="120000"/>
              </a:lnSpc>
            </a:pPr>
            <a:r>
              <a:rPr lang="en-US" altLang="en-US" sz="2000" dirty="0" err="1" smtClean="0">
                <a:latin typeface="Arial"/>
                <a:cs typeface="Arial"/>
              </a:rPr>
              <a:t>Motoba</a:t>
            </a:r>
            <a:r>
              <a:rPr lang="en-US" altLang="en-US" sz="2000" dirty="0" smtClean="0">
                <a:latin typeface="Arial"/>
                <a:cs typeface="Arial"/>
              </a:rPr>
              <a:t> et al. (2012)</a:t>
            </a:r>
          </a:p>
          <a:p>
            <a:pPr>
              <a:lnSpc>
                <a:spcPct val="120000"/>
              </a:lnSpc>
            </a:pPr>
            <a:r>
              <a:rPr kumimoji="1" lang="ja-JP" altLang="en-US" sz="2000" dirty="0" smtClean="0">
                <a:latin typeface="Arial"/>
                <a:cs typeface="Arial"/>
              </a:rPr>
              <a:t>のオーロラビーズ事例に</a:t>
            </a:r>
            <a:endParaRPr kumimoji="1" lang="en-US" altLang="ja-JP" sz="2000" dirty="0" smtClean="0">
              <a:latin typeface="Arial"/>
              <a:cs typeface="Arial"/>
            </a:endParaRPr>
          </a:p>
          <a:p>
            <a:pPr>
              <a:lnSpc>
                <a:spcPct val="120000"/>
              </a:lnSpc>
            </a:pPr>
            <a:r>
              <a:rPr lang="ja-JP" altLang="en-US" sz="2000" dirty="0" smtClean="0">
                <a:latin typeface="Arial"/>
                <a:cs typeface="Arial"/>
              </a:rPr>
              <a:t>ついて検討</a:t>
            </a:r>
            <a:endParaRPr kumimoji="1" lang="ja-JP" altLang="en-US" sz="2000" dirty="0">
              <a:latin typeface="Arial"/>
              <a:cs typeface="Arial"/>
            </a:endParaRPr>
          </a:p>
        </p:txBody>
      </p:sp>
      <p:sp>
        <p:nvSpPr>
          <p:cNvPr id="15" name="テキスト ボックス 14"/>
          <p:cNvSpPr txBox="1"/>
          <p:nvPr/>
        </p:nvSpPr>
        <p:spPr>
          <a:xfrm>
            <a:off x="5908006" y="5164109"/>
            <a:ext cx="2647405" cy="1190069"/>
          </a:xfrm>
          <a:prstGeom prst="rect">
            <a:avLst/>
          </a:prstGeom>
          <a:noFill/>
        </p:spPr>
        <p:txBody>
          <a:bodyPr wrap="none" rtlCol="0">
            <a:spAutoFit/>
          </a:bodyPr>
          <a:lstStyle/>
          <a:p>
            <a:pPr>
              <a:lnSpc>
                <a:spcPct val="120000"/>
              </a:lnSpc>
            </a:pPr>
            <a:r>
              <a:rPr kumimoji="1" lang="ja-JP" altLang="en-US" sz="2000" dirty="0" smtClean="0">
                <a:latin typeface="Arial"/>
                <a:cs typeface="Arial"/>
              </a:rPr>
              <a:t>トロムソにおける全天</a:t>
            </a:r>
            <a:endParaRPr kumimoji="1" lang="en-US" altLang="ja-JP" sz="2000" dirty="0" smtClean="0">
              <a:latin typeface="Arial"/>
              <a:cs typeface="Arial"/>
            </a:endParaRPr>
          </a:p>
          <a:p>
            <a:pPr>
              <a:lnSpc>
                <a:spcPct val="120000"/>
              </a:lnSpc>
            </a:pPr>
            <a:r>
              <a:rPr lang="ja-JP" altLang="en-US" sz="2000" dirty="0" smtClean="0">
                <a:latin typeface="Arial"/>
                <a:cs typeface="Arial"/>
              </a:rPr>
              <a:t>カメラデータと</a:t>
            </a:r>
            <a:r>
              <a:rPr lang="en-US" altLang="ja-JP" sz="2000" dirty="0" smtClean="0">
                <a:latin typeface="Arial"/>
                <a:cs typeface="Arial"/>
              </a:rPr>
              <a:t> EISCAT</a:t>
            </a:r>
          </a:p>
          <a:p>
            <a:pPr>
              <a:lnSpc>
                <a:spcPct val="120000"/>
              </a:lnSpc>
            </a:pPr>
            <a:r>
              <a:rPr kumimoji="1" lang="ja-JP" altLang="en-US" sz="2000" dirty="0" smtClean="0">
                <a:latin typeface="Arial"/>
                <a:cs typeface="Arial"/>
              </a:rPr>
              <a:t>観測により検討</a:t>
            </a:r>
            <a:endParaRPr kumimoji="1" lang="ja-JP" altLang="en-US" sz="2000" dirty="0">
              <a:latin typeface="Arial"/>
              <a:cs typeface="Arial"/>
            </a:endParaRPr>
          </a:p>
        </p:txBody>
      </p:sp>
      <p:cxnSp>
        <p:nvCxnSpPr>
          <p:cNvPr id="16" name="直線コネクタ 15"/>
          <p:cNvCxnSpPr/>
          <p:nvPr/>
        </p:nvCxnSpPr>
        <p:spPr>
          <a:xfrm>
            <a:off x="5445744" y="4417518"/>
            <a:ext cx="3202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5445744" y="5768959"/>
            <a:ext cx="3202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0005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1</a:t>
            </a:r>
            <a:r>
              <a:rPr kumimoji="1" lang="en-US" altLang="ja-JP" sz="2800" dirty="0" smtClean="0">
                <a:solidFill>
                  <a:schemeClr val="bg1"/>
                </a:solidFill>
              </a:rPr>
              <a:t>: </a:t>
            </a:r>
            <a:r>
              <a:rPr kumimoji="1" lang="ja-JP" altLang="en-US" sz="2800" dirty="0" smtClean="0">
                <a:solidFill>
                  <a:schemeClr val="bg1"/>
                </a:solidFill>
              </a:rPr>
              <a:t>とにかくオンセット前のオーロラを見る</a:t>
            </a:r>
            <a:r>
              <a:rPr kumimoji="1" lang="en-US" altLang="ja-JP" sz="2800" dirty="0" smtClean="0">
                <a:solidFill>
                  <a:schemeClr val="bg1"/>
                </a:solidFill>
              </a:rPr>
              <a:t>!</a:t>
            </a:r>
            <a:endParaRPr kumimoji="1" lang="ja-JP" altLang="en-US" sz="2800" dirty="0">
              <a:solidFill>
                <a:schemeClr val="bg1"/>
              </a:solidFill>
            </a:endParaRPr>
          </a:p>
        </p:txBody>
      </p:sp>
      <p:sp>
        <p:nvSpPr>
          <p:cNvPr id="3" name="コンテンツ プレースホルダー 2"/>
          <p:cNvSpPr>
            <a:spLocks noGrp="1"/>
          </p:cNvSpPr>
          <p:nvPr>
            <p:ph idx="1"/>
          </p:nvPr>
        </p:nvSpPr>
        <p:spPr>
          <a:xfrm>
            <a:off x="152845" y="991423"/>
            <a:ext cx="8791987" cy="5866577"/>
          </a:xfrm>
        </p:spPr>
        <p:txBody>
          <a:bodyPr>
            <a:normAutofit/>
          </a:bodyPr>
          <a:lstStyle/>
          <a:p>
            <a:r>
              <a:rPr kumimoji="1" lang="ja-JP" altLang="en-US" dirty="0" smtClean="0"/>
              <a:t>オンセット前のアークの振る舞いに見られる共通の性質を掴む</a:t>
            </a:r>
            <a:r>
              <a:rPr kumimoji="1" lang="en-US" altLang="ja-JP" dirty="0" smtClean="0"/>
              <a:t>.</a:t>
            </a:r>
            <a:br>
              <a:rPr kumimoji="1" lang="en-US" altLang="ja-JP" dirty="0" smtClean="0"/>
            </a:br>
            <a:r>
              <a:rPr kumimoji="1" lang="en-US" altLang="ja-JP" dirty="0" smtClean="0"/>
              <a:t>→ </a:t>
            </a:r>
            <a:r>
              <a:rPr kumimoji="1" lang="ja-JP" altLang="en-US" dirty="0" smtClean="0"/>
              <a:t>不安定化の定型は</a:t>
            </a:r>
            <a:r>
              <a:rPr kumimoji="1" lang="en-US" altLang="ja-JP" dirty="0" smtClean="0"/>
              <a:t>?</a:t>
            </a:r>
          </a:p>
          <a:p>
            <a:r>
              <a:rPr lang="en-US" altLang="ja-JP" dirty="0" smtClean="0"/>
              <a:t>2010 </a:t>
            </a:r>
            <a:r>
              <a:rPr lang="ja-JP" altLang="en-US" dirty="0" smtClean="0"/>
              <a:t>年から</a:t>
            </a:r>
            <a:r>
              <a:rPr lang="en-US" altLang="ja-JP" dirty="0" smtClean="0"/>
              <a:t> 3 </a:t>
            </a:r>
            <a:r>
              <a:rPr lang="ja-JP" altLang="en-US" dirty="0" smtClean="0"/>
              <a:t>年間のアイスランドと昭和の</a:t>
            </a:r>
            <a:r>
              <a:rPr lang="en-US" altLang="ja-JP" dirty="0" smtClean="0"/>
              <a:t> </a:t>
            </a:r>
            <a:r>
              <a:rPr lang="en-US" altLang="ja-JP" dirty="0" err="1" smtClean="0"/>
              <a:t>Watec</a:t>
            </a:r>
            <a:r>
              <a:rPr lang="en-US" altLang="ja-JP" dirty="0" smtClean="0"/>
              <a:t> </a:t>
            </a:r>
            <a:r>
              <a:rPr lang="ja-JP" altLang="en-US" dirty="0" smtClean="0"/>
              <a:t>カメラのデータをサーベイ</a:t>
            </a: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a:t/>
            </a:r>
            <a:br>
              <a:rPr lang="en-US" altLang="ja-JP" dirty="0"/>
            </a:br>
            <a:r>
              <a:rPr lang="en-US" altLang="ja-JP" dirty="0" smtClean="0"/>
              <a:t/>
            </a:r>
            <a:br>
              <a:rPr lang="en-US" altLang="ja-JP" dirty="0" smtClean="0"/>
            </a:br>
            <a:r>
              <a:rPr lang="en-US" altLang="ja-JP" dirty="0" smtClean="0">
                <a:latin typeface="American Typewriter"/>
                <a:cs typeface="American Typewriter"/>
              </a:rPr>
              <a:t>http</a:t>
            </a:r>
            <a:r>
              <a:rPr lang="en-US" altLang="ja-JP" dirty="0">
                <a:latin typeface="American Typewriter"/>
                <a:cs typeface="American Typewriter"/>
              </a:rPr>
              <a:t>://</a:t>
            </a:r>
            <a:r>
              <a:rPr lang="en-US" altLang="ja-JP" dirty="0" err="1">
                <a:latin typeface="American Typewriter"/>
                <a:cs typeface="American Typewriter"/>
              </a:rPr>
              <a:t>polaris.nipr.ac.jp</a:t>
            </a:r>
            <a:r>
              <a:rPr lang="en-US" altLang="ja-JP" dirty="0">
                <a:latin typeface="American Typewriter"/>
                <a:cs typeface="American Typewriter"/>
              </a:rPr>
              <a:t>/~aurora/</a:t>
            </a:r>
            <a:r>
              <a:rPr lang="en-US" altLang="ja-JP" dirty="0" err="1">
                <a:latin typeface="American Typewriter"/>
                <a:cs typeface="American Typewriter"/>
              </a:rPr>
              <a:t>icam</a:t>
            </a:r>
            <a:r>
              <a:rPr lang="en-US" altLang="ja-JP" dirty="0" smtClean="0">
                <a:latin typeface="American Typewriter"/>
                <a:cs typeface="American Typewriter"/>
              </a:rPr>
              <a:t>/</a:t>
            </a:r>
            <a:br>
              <a:rPr lang="en-US" altLang="ja-JP" dirty="0" smtClean="0">
                <a:latin typeface="American Typewriter"/>
                <a:cs typeface="American Typewriter"/>
              </a:rPr>
            </a:br>
            <a:r>
              <a:rPr lang="ja-JP" altLang="en-US" dirty="0" smtClean="0"/>
              <a:t>謝辞</a:t>
            </a:r>
            <a:r>
              <a:rPr lang="en-US" altLang="ja-JP" dirty="0" smtClean="0"/>
              <a:t>: </a:t>
            </a:r>
            <a:r>
              <a:rPr lang="ja-JP" altLang="en-US" dirty="0" smtClean="0"/>
              <a:t>国立極地研</a:t>
            </a:r>
            <a:r>
              <a:rPr lang="en-US" altLang="ja-JP" dirty="0" smtClean="0"/>
              <a:t> </a:t>
            </a:r>
            <a:r>
              <a:rPr lang="ja-JP" altLang="en-US" dirty="0" smtClean="0"/>
              <a:t>佐藤先生</a:t>
            </a:r>
            <a:r>
              <a:rPr lang="en-US" altLang="ja-JP" dirty="0" smtClean="0"/>
              <a:t>, </a:t>
            </a:r>
            <a:r>
              <a:rPr lang="ja-JP" altLang="en-US" dirty="0" smtClean="0"/>
              <a:t>門倉先生</a:t>
            </a:r>
            <a:r>
              <a:rPr lang="en-US" altLang="ja-JP" dirty="0" smtClean="0"/>
              <a:t>, JHU/APL </a:t>
            </a:r>
            <a:r>
              <a:rPr lang="ja-JP" altLang="en-US" dirty="0" smtClean="0"/>
              <a:t>元場さん</a:t>
            </a:r>
            <a:endParaRPr kumimoji="1" lang="en-US" altLang="ja-JP" dirty="0" smtClean="0"/>
          </a:p>
        </p:txBody>
      </p:sp>
      <p:grpSp>
        <p:nvGrpSpPr>
          <p:cNvPr id="8" name="図形グループ 7"/>
          <p:cNvGrpSpPr/>
          <p:nvPr/>
        </p:nvGrpSpPr>
        <p:grpSpPr>
          <a:xfrm>
            <a:off x="322296" y="2614581"/>
            <a:ext cx="8516179" cy="3180279"/>
            <a:chOff x="-8510415" y="3372556"/>
            <a:chExt cx="18515561" cy="6914444"/>
          </a:xfrm>
        </p:grpSpPr>
        <p:pic>
          <p:nvPicPr>
            <p:cNvPr id="5" name="図 4"/>
            <p:cNvPicPr>
              <a:picLocks noChangeAspect="1"/>
            </p:cNvPicPr>
            <p:nvPr/>
          </p:nvPicPr>
          <p:blipFill>
            <a:blip r:embed="rId2"/>
            <a:stretch>
              <a:fillRect/>
            </a:stretch>
          </p:blipFill>
          <p:spPr>
            <a:xfrm>
              <a:off x="-8510415" y="3429000"/>
              <a:ext cx="6053395" cy="6858000"/>
            </a:xfrm>
            <a:prstGeom prst="rect">
              <a:avLst/>
            </a:prstGeom>
          </p:spPr>
        </p:pic>
        <p:pic>
          <p:nvPicPr>
            <p:cNvPr id="6" name="図 5"/>
            <p:cNvPicPr>
              <a:picLocks noChangeAspect="1"/>
            </p:cNvPicPr>
            <p:nvPr/>
          </p:nvPicPr>
          <p:blipFill>
            <a:blip r:embed="rId3"/>
            <a:stretch>
              <a:fillRect/>
            </a:stretch>
          </p:blipFill>
          <p:spPr>
            <a:xfrm>
              <a:off x="-2301523" y="3429000"/>
              <a:ext cx="6059681" cy="6858000"/>
            </a:xfrm>
            <a:prstGeom prst="rect">
              <a:avLst/>
            </a:prstGeom>
          </p:spPr>
        </p:pic>
        <p:pic>
          <p:nvPicPr>
            <p:cNvPr id="7" name="図 6"/>
            <p:cNvPicPr>
              <a:picLocks noChangeAspect="1"/>
            </p:cNvPicPr>
            <p:nvPr/>
          </p:nvPicPr>
          <p:blipFill>
            <a:blip r:embed="rId4"/>
            <a:stretch>
              <a:fillRect/>
            </a:stretch>
          </p:blipFill>
          <p:spPr>
            <a:xfrm>
              <a:off x="3871046" y="3372556"/>
              <a:ext cx="6134100" cy="6858000"/>
            </a:xfrm>
            <a:prstGeom prst="rect">
              <a:avLst/>
            </a:prstGeom>
          </p:spPr>
        </p:pic>
      </p:grpSp>
    </p:spTree>
    <p:extLst>
      <p:ext uri="{BB962C8B-B14F-4D97-AF65-F5344CB8AC3E}">
        <p14:creationId xmlns:p14="http://schemas.microsoft.com/office/powerpoint/2010/main" val="2290863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2844" y="43726"/>
            <a:ext cx="8991156" cy="816974"/>
          </a:xfrm>
        </p:spPr>
        <p:txBody>
          <a:bodyPr>
            <a:noAutofit/>
          </a:bodyPr>
          <a:lstStyle/>
          <a:p>
            <a:r>
              <a:rPr kumimoji="1" lang="ja-JP" altLang="en-US" sz="2800" dirty="0" smtClean="0">
                <a:solidFill>
                  <a:schemeClr val="bg1"/>
                </a:solidFill>
              </a:rPr>
              <a:t>アプローチ</a:t>
            </a:r>
            <a:r>
              <a:rPr kumimoji="1" lang="en-US" altLang="ja-JP" sz="2800" dirty="0" smtClean="0">
                <a:solidFill>
                  <a:schemeClr val="bg1"/>
                </a:solidFill>
              </a:rPr>
              <a:t> 1</a:t>
            </a:r>
            <a:r>
              <a:rPr kumimoji="1" lang="en-US" altLang="ja-JP" sz="2800" dirty="0" smtClean="0">
                <a:solidFill>
                  <a:schemeClr val="bg1"/>
                </a:solidFill>
              </a:rPr>
              <a:t>: </a:t>
            </a:r>
            <a:r>
              <a:rPr kumimoji="1" lang="ja-JP" altLang="en-US" sz="2800" dirty="0" smtClean="0">
                <a:solidFill>
                  <a:schemeClr val="bg1"/>
                </a:solidFill>
              </a:rPr>
              <a:t>オンセット前の不安定化のシーケンスは多様</a:t>
            </a:r>
            <a:endParaRPr kumimoji="1" lang="ja-JP" altLang="en-US" sz="2800" dirty="0">
              <a:solidFill>
                <a:schemeClr val="bg1"/>
              </a:solidFill>
            </a:endParaRPr>
          </a:p>
        </p:txBody>
      </p:sp>
      <p:sp>
        <p:nvSpPr>
          <p:cNvPr id="7" name="コンテンツ プレースホルダー 2"/>
          <p:cNvSpPr>
            <a:spLocks noGrp="1"/>
          </p:cNvSpPr>
          <p:nvPr>
            <p:ph idx="1"/>
          </p:nvPr>
        </p:nvSpPr>
        <p:spPr>
          <a:xfrm>
            <a:off x="152845" y="991423"/>
            <a:ext cx="8991155" cy="5663213"/>
          </a:xfrm>
        </p:spPr>
        <p:txBody>
          <a:bodyPr>
            <a:noAutofit/>
          </a:bodyPr>
          <a:lstStyle/>
          <a:p>
            <a:r>
              <a:rPr lang="ja-JP" altLang="en-US" dirty="0" smtClean="0"/>
              <a:t>完璧な</a:t>
            </a:r>
            <a:r>
              <a:rPr lang="ja-JP" altLang="en-US" dirty="0" smtClean="0"/>
              <a:t>オーロラ</a:t>
            </a:r>
            <a:r>
              <a:rPr lang="ja-JP" altLang="en-US" dirty="0" smtClean="0"/>
              <a:t>ビーズは</a:t>
            </a:r>
            <a:r>
              <a:rPr lang="ja-JP" altLang="en-US" dirty="0" smtClean="0"/>
              <a:t>以下の</a:t>
            </a:r>
            <a:r>
              <a:rPr lang="en-US" altLang="ja-JP" dirty="0" smtClean="0"/>
              <a:t> 4 </a:t>
            </a:r>
            <a:r>
              <a:rPr lang="ja-JP" altLang="en-US" dirty="0" smtClean="0"/>
              <a:t>例のみ</a:t>
            </a:r>
            <a:r>
              <a:rPr lang="en-US" altLang="ja-JP" dirty="0" smtClean="0"/>
              <a:t>. </a:t>
            </a:r>
            <a:r>
              <a:rPr lang="ja-JP" altLang="en-US" dirty="0" smtClean="0"/>
              <a:t>それほど多いという訳ではない</a:t>
            </a:r>
            <a:r>
              <a:rPr lang="en-US" altLang="ja-JP" dirty="0" smtClean="0"/>
              <a:t>?</a:t>
            </a:r>
            <a:r>
              <a:rPr lang="en-US" altLang="ja-JP" dirty="0"/>
              <a:t/>
            </a:r>
            <a:br>
              <a:rPr lang="en-US" altLang="ja-JP" dirty="0"/>
            </a:br>
            <a:r>
              <a:rPr lang="en-US" altLang="ja-JP" dirty="0" smtClean="0"/>
              <a:t>	</a:t>
            </a:r>
            <a:r>
              <a:rPr lang="en-US" altLang="ja-JP" dirty="0" smtClean="0"/>
              <a:t>1</a:t>
            </a:r>
            <a:r>
              <a:rPr lang="en-US" altLang="ja-JP" dirty="0"/>
              <a:t>. 20110309 26:33 </a:t>
            </a:r>
            <a:r>
              <a:rPr lang="en-US" altLang="ja-JP" dirty="0" smtClean="0"/>
              <a:t>UT		2</a:t>
            </a:r>
            <a:r>
              <a:rPr lang="en-US" altLang="ja-JP" dirty="0"/>
              <a:t>. 20111123 25:24 </a:t>
            </a:r>
            <a:r>
              <a:rPr lang="en-US" altLang="ja-JP" dirty="0" smtClean="0"/>
              <a:t>UT</a:t>
            </a:r>
            <a:br>
              <a:rPr lang="en-US" altLang="ja-JP" dirty="0" smtClean="0"/>
            </a:br>
            <a:r>
              <a:rPr lang="en-US" altLang="ja-JP" dirty="0" smtClean="0"/>
              <a:t>	3</a:t>
            </a:r>
            <a:r>
              <a:rPr lang="en-US" altLang="ja-JP" dirty="0"/>
              <a:t>. 20110930 </a:t>
            </a:r>
            <a:r>
              <a:rPr lang="en-US" altLang="ja-JP" dirty="0" err="1"/>
              <a:t>Motoba</a:t>
            </a:r>
            <a:r>
              <a:rPr lang="en-US" altLang="ja-JP" dirty="0"/>
              <a:t> et al</a:t>
            </a:r>
            <a:r>
              <a:rPr lang="en-US" altLang="ja-JP" dirty="0" smtClean="0"/>
              <a:t>.	4</a:t>
            </a:r>
            <a:r>
              <a:rPr lang="en-US" altLang="ja-JP" dirty="0"/>
              <a:t>. 20120228 22:24 </a:t>
            </a:r>
            <a:r>
              <a:rPr lang="en-US" altLang="ja-JP" dirty="0" smtClean="0"/>
              <a:t>UT</a:t>
            </a:r>
          </a:p>
          <a:p>
            <a:r>
              <a:rPr lang="ja-JP" altLang="en-US" dirty="0" smtClean="0"/>
              <a:t>それ</a:t>
            </a:r>
            <a:r>
              <a:rPr lang="ja-JP" altLang="en-US" dirty="0"/>
              <a:t>以外の不安定構造から </a:t>
            </a:r>
            <a:r>
              <a:rPr lang="en-US" altLang="ja-JP" dirty="0"/>
              <a:t>onset </a:t>
            </a:r>
            <a:r>
              <a:rPr lang="ja-JP" altLang="en-US" dirty="0"/>
              <a:t>というパターンも実際多い</a:t>
            </a:r>
            <a:r>
              <a:rPr lang="en-US" altLang="ja-JP" dirty="0" smtClean="0"/>
              <a:t>.</a:t>
            </a:r>
            <a:br>
              <a:rPr lang="en-US" altLang="ja-JP" dirty="0" smtClean="0"/>
            </a:br>
            <a:r>
              <a:rPr lang="en-US" altLang="ja-JP" dirty="0" smtClean="0"/>
              <a:t>	1</a:t>
            </a:r>
            <a:r>
              <a:rPr lang="en-US" altLang="ja-JP" dirty="0"/>
              <a:t>. </a:t>
            </a:r>
            <a:r>
              <a:rPr lang="ja-JP" altLang="en-US" dirty="0" smtClean="0"/>
              <a:t>東</a:t>
            </a:r>
            <a:r>
              <a:rPr lang="ja-JP" altLang="en-US" dirty="0"/>
              <a:t>から </a:t>
            </a:r>
            <a:r>
              <a:rPr lang="en-US" altLang="ja-JP" dirty="0"/>
              <a:t>undulation </a:t>
            </a:r>
            <a:r>
              <a:rPr lang="ja-JP" altLang="en-US" dirty="0"/>
              <a:t>が流れて</a:t>
            </a:r>
            <a:r>
              <a:rPr lang="ja-JP" altLang="en-US" dirty="0" smtClean="0"/>
              <a:t>きて</a:t>
            </a:r>
            <a:r>
              <a:rPr lang="ja-JP" altLang="en-US" dirty="0" smtClean="0"/>
              <a:t>オンセットに至る</a:t>
            </a:r>
            <a:r>
              <a:rPr lang="en-US" altLang="ja-JP" dirty="0" smtClean="0"/>
              <a:t> -</a:t>
            </a:r>
            <a:r>
              <a:rPr lang="en-US" altLang="ja-JP" dirty="0" smtClean="0"/>
              <a:t> 20110506</a:t>
            </a:r>
            <a:br>
              <a:rPr lang="en-US" altLang="ja-JP" dirty="0" smtClean="0"/>
            </a:br>
            <a:r>
              <a:rPr lang="en-US" altLang="ja-JP" dirty="0" smtClean="0"/>
              <a:t>	2</a:t>
            </a:r>
            <a:r>
              <a:rPr lang="en-US" altLang="ja-JP" dirty="0"/>
              <a:t>. </a:t>
            </a:r>
            <a:r>
              <a:rPr lang="ja-JP" altLang="en-US" dirty="0" smtClean="0"/>
              <a:t>アーク</a:t>
            </a:r>
            <a:r>
              <a:rPr lang="ja-JP" altLang="en-US" dirty="0" smtClean="0"/>
              <a:t>内の</a:t>
            </a:r>
            <a:r>
              <a:rPr lang="ja-JP" altLang="en-US" dirty="0" smtClean="0"/>
              <a:t>ストリーミング</a:t>
            </a:r>
            <a:r>
              <a:rPr lang="ja-JP" altLang="en-US" dirty="0" smtClean="0"/>
              <a:t>からオンセットに至る</a:t>
            </a:r>
            <a:r>
              <a:rPr lang="en-US" altLang="ja-JP" dirty="0" smtClean="0"/>
              <a:t> -</a:t>
            </a:r>
            <a:r>
              <a:rPr lang="en-US" altLang="ja-JP" dirty="0" smtClean="0"/>
              <a:t> 20100530</a:t>
            </a:r>
            <a:br>
              <a:rPr lang="en-US" altLang="ja-JP" dirty="0" smtClean="0"/>
            </a:br>
            <a:r>
              <a:rPr lang="en-US" altLang="ja-JP" dirty="0" smtClean="0"/>
              <a:t>	3</a:t>
            </a:r>
            <a:r>
              <a:rPr lang="en-US" altLang="ja-JP" dirty="0"/>
              <a:t>. </a:t>
            </a:r>
            <a:r>
              <a:rPr lang="ja-JP" altLang="en-US" dirty="0"/>
              <a:t>大きなうねり</a:t>
            </a:r>
            <a:r>
              <a:rPr lang="ja-JP" altLang="en-US" dirty="0" smtClean="0"/>
              <a:t>から</a:t>
            </a:r>
            <a:r>
              <a:rPr lang="ja-JP" altLang="en-US" dirty="0" smtClean="0"/>
              <a:t>オンセット</a:t>
            </a:r>
            <a:r>
              <a:rPr lang="ja-JP" altLang="en-US" dirty="0" smtClean="0"/>
              <a:t>に至る</a:t>
            </a:r>
            <a:r>
              <a:rPr lang="en-US" altLang="ja-JP" dirty="0" smtClean="0"/>
              <a:t> - 20110911 </a:t>
            </a:r>
            <a:r>
              <a:rPr lang="en-US" altLang="ja-JP" dirty="0"/>
              <a:t>22:43 UT (HUS</a:t>
            </a:r>
            <a:r>
              <a:rPr lang="en-US" altLang="ja-JP" dirty="0" smtClean="0"/>
              <a:t>)</a:t>
            </a:r>
            <a:br>
              <a:rPr lang="en-US" altLang="ja-JP" dirty="0" smtClean="0"/>
            </a:br>
            <a:r>
              <a:rPr lang="en-US" altLang="ja-JP" dirty="0" smtClean="0"/>
              <a:t>	4. </a:t>
            </a:r>
            <a:r>
              <a:rPr lang="ja-JP" altLang="en-US" dirty="0" smtClean="0"/>
              <a:t>レイ構造が現れてオンセットに至る</a:t>
            </a:r>
            <a:r>
              <a:rPr lang="en-US" altLang="ja-JP" dirty="0" smtClean="0"/>
              <a:t> - 20110301</a:t>
            </a:r>
            <a:r>
              <a:rPr lang="en-US" altLang="ja-JP" dirty="0" smtClean="0"/>
              <a:t/>
            </a:r>
            <a:br>
              <a:rPr lang="en-US" altLang="ja-JP" dirty="0" smtClean="0"/>
            </a:br>
            <a:r>
              <a:rPr lang="en-US" altLang="ja-JP" dirty="0" smtClean="0"/>
              <a:t>	5. </a:t>
            </a:r>
            <a:r>
              <a:rPr lang="ja-JP" altLang="en-US" dirty="0"/>
              <a:t>アークに沿って</a:t>
            </a:r>
            <a:r>
              <a:rPr lang="ja-JP" altLang="en-US" dirty="0" smtClean="0"/>
              <a:t>うねる</a:t>
            </a:r>
            <a:r>
              <a:rPr lang="ja-JP" altLang="en-US" dirty="0" smtClean="0"/>
              <a:t>細い</a:t>
            </a:r>
            <a:r>
              <a:rPr lang="ja-JP" altLang="en-US" dirty="0" smtClean="0"/>
              <a:t>構造</a:t>
            </a:r>
            <a:r>
              <a:rPr lang="ja-JP" altLang="en-US" dirty="0" smtClean="0"/>
              <a:t>からオンセットに至る</a:t>
            </a:r>
            <a:r>
              <a:rPr lang="en-US" altLang="ja-JP" dirty="0" smtClean="0"/>
              <a:t> -</a:t>
            </a:r>
            <a:r>
              <a:rPr lang="en-US" altLang="ja-JP" dirty="0" smtClean="0"/>
              <a:t> </a:t>
            </a:r>
            <a:r>
              <a:rPr lang="en-US" altLang="ja-JP" dirty="0"/>
              <a:t>20110927 21:52 </a:t>
            </a:r>
            <a:r>
              <a:rPr lang="en-US" altLang="ja-JP" dirty="0" smtClean="0"/>
              <a:t>UT</a:t>
            </a:r>
          </a:p>
          <a:p>
            <a:r>
              <a:rPr lang="ja-JP" altLang="en-US" dirty="0" smtClean="0"/>
              <a:t>構造</a:t>
            </a:r>
            <a:r>
              <a:rPr lang="ja-JP" altLang="en-US" dirty="0"/>
              <a:t>がなくて</a:t>
            </a:r>
            <a:r>
              <a:rPr lang="ja-JP" altLang="en-US" dirty="0" smtClean="0"/>
              <a:t>いきなり</a:t>
            </a:r>
            <a:r>
              <a:rPr lang="ja-JP" altLang="en-US" dirty="0" smtClean="0"/>
              <a:t>オンセット</a:t>
            </a:r>
            <a:r>
              <a:rPr lang="en-US" altLang="ja-JP" dirty="0" smtClean="0"/>
              <a:t> -</a:t>
            </a:r>
            <a:r>
              <a:rPr lang="en-US" altLang="ja-JP" dirty="0" smtClean="0"/>
              <a:t> </a:t>
            </a:r>
            <a:r>
              <a:rPr lang="en-US" altLang="ja-JP" dirty="0"/>
              <a:t>20120313 23:31 </a:t>
            </a:r>
            <a:r>
              <a:rPr lang="en-US" altLang="ja-JP" dirty="0" smtClean="0"/>
              <a:t>UT, 20120404</a:t>
            </a:r>
          </a:p>
          <a:p>
            <a:r>
              <a:rPr lang="ja-JP" altLang="en-US" dirty="0" smtClean="0"/>
              <a:t>不安定化してもオンセット</a:t>
            </a:r>
            <a:r>
              <a:rPr lang="ja-JP" altLang="en-US" dirty="0" smtClean="0"/>
              <a:t>に</a:t>
            </a:r>
            <a:r>
              <a:rPr lang="ja-JP" altLang="en-US" dirty="0"/>
              <a:t>至らない</a:t>
            </a:r>
            <a:r>
              <a:rPr lang="ja-JP" altLang="en-US" dirty="0" smtClean="0"/>
              <a:t>もの</a:t>
            </a:r>
            <a:r>
              <a:rPr lang="en-US" altLang="ja-JP" dirty="0" smtClean="0"/>
              <a:t/>
            </a:r>
            <a:br>
              <a:rPr lang="en-US" altLang="ja-JP" dirty="0" smtClean="0"/>
            </a:br>
            <a:r>
              <a:rPr lang="en-US" altLang="ja-JP" dirty="0"/>
              <a:t>	</a:t>
            </a:r>
            <a:r>
              <a:rPr lang="en-US" altLang="ja-JP" dirty="0" smtClean="0"/>
              <a:t>1. </a:t>
            </a:r>
            <a:r>
              <a:rPr lang="en-US" altLang="ja-JP" dirty="0" smtClean="0"/>
              <a:t>20110903 </a:t>
            </a:r>
            <a:r>
              <a:rPr lang="en-US" altLang="ja-JP" dirty="0"/>
              <a:t>20:45 </a:t>
            </a:r>
            <a:r>
              <a:rPr lang="en-US" altLang="ja-JP" dirty="0" smtClean="0"/>
              <a:t>UT		2. </a:t>
            </a:r>
            <a:r>
              <a:rPr lang="en-US" altLang="ja-JP" dirty="0" smtClean="0"/>
              <a:t>20100325 </a:t>
            </a:r>
            <a:r>
              <a:rPr lang="en-US" altLang="ja-JP" dirty="0"/>
              <a:t>24:30 UT </a:t>
            </a:r>
            <a:endParaRPr lang="en-US" altLang="ja-JP" dirty="0" smtClean="0"/>
          </a:p>
        </p:txBody>
      </p:sp>
    </p:spTree>
    <p:extLst>
      <p:ext uri="{BB962C8B-B14F-4D97-AF65-F5344CB8AC3E}">
        <p14:creationId xmlns:p14="http://schemas.microsoft.com/office/powerpoint/2010/main" val="862753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471"/>
            <a:ext cx="9144000" cy="83671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800" dirty="0" smtClean="0">
                <a:solidFill>
                  <a:schemeClr val="bg1"/>
                </a:solidFill>
              </a:rPr>
              <a:t>アプローチ</a:t>
            </a:r>
            <a:r>
              <a:rPr kumimoji="1" lang="en-US" altLang="ja-JP" sz="2800" dirty="0" smtClean="0">
                <a:solidFill>
                  <a:schemeClr val="bg1"/>
                </a:solidFill>
              </a:rPr>
              <a:t> 1</a:t>
            </a:r>
            <a:r>
              <a:rPr kumimoji="1" lang="en-US" altLang="ja-JP" sz="2800" dirty="0" smtClean="0">
                <a:solidFill>
                  <a:schemeClr val="bg1"/>
                </a:solidFill>
              </a:rPr>
              <a:t>: </a:t>
            </a:r>
            <a:r>
              <a:rPr kumimoji="1" lang="ja-JP" altLang="en-US" sz="2800" dirty="0" smtClean="0">
                <a:solidFill>
                  <a:schemeClr val="bg1"/>
                </a:solidFill>
              </a:rPr>
              <a:t>いくつかの論点</a:t>
            </a:r>
            <a:endParaRPr kumimoji="1" lang="ja-JP" altLang="en-US" sz="2800" dirty="0">
              <a:solidFill>
                <a:schemeClr val="bg1"/>
              </a:solidFill>
            </a:endParaRPr>
          </a:p>
        </p:txBody>
      </p:sp>
      <p:sp>
        <p:nvSpPr>
          <p:cNvPr id="5" name="コンテンツ プレースホルダー 2"/>
          <p:cNvSpPr>
            <a:spLocks noGrp="1"/>
          </p:cNvSpPr>
          <p:nvPr>
            <p:ph idx="1"/>
          </p:nvPr>
        </p:nvSpPr>
        <p:spPr>
          <a:xfrm>
            <a:off x="152845" y="991423"/>
            <a:ext cx="8991155" cy="5663213"/>
          </a:xfrm>
        </p:spPr>
        <p:txBody>
          <a:bodyPr>
            <a:normAutofit/>
          </a:bodyPr>
          <a:lstStyle/>
          <a:p>
            <a:r>
              <a:rPr lang="ja-JP" altLang="en-US" dirty="0" smtClean="0"/>
              <a:t>何らかの不安定化に続いてオンセットが起こる事例はマジョリティと言える</a:t>
            </a:r>
            <a:r>
              <a:rPr lang="en-US" altLang="ja-JP" dirty="0" smtClean="0"/>
              <a:t>.</a:t>
            </a:r>
            <a:br>
              <a:rPr lang="en-US" altLang="ja-JP" dirty="0" smtClean="0"/>
            </a:br>
            <a:r>
              <a:rPr lang="en-US" altLang="ja-JP" dirty="0" smtClean="0"/>
              <a:t>	- </a:t>
            </a:r>
            <a:r>
              <a:rPr lang="ja-JP" altLang="en-US" dirty="0" smtClean="0"/>
              <a:t>オーロラビーズと呼べるものばかりではない</a:t>
            </a:r>
            <a:r>
              <a:rPr lang="en-US" altLang="ja-JP" dirty="0" smtClean="0"/>
              <a:t>. </a:t>
            </a:r>
            <a:r>
              <a:rPr lang="ja-JP" altLang="en-US" dirty="0" smtClean="0"/>
              <a:t>不安定化の見え方は多様</a:t>
            </a:r>
            <a:r>
              <a:rPr lang="en-US" altLang="ja-JP" dirty="0" smtClean="0"/>
              <a:t>.</a:t>
            </a:r>
            <a:br>
              <a:rPr lang="en-US" altLang="ja-JP" dirty="0" smtClean="0"/>
            </a:br>
            <a:r>
              <a:rPr lang="en-US" altLang="ja-JP" dirty="0" smtClean="0"/>
              <a:t> 	- MLT </a:t>
            </a:r>
            <a:r>
              <a:rPr lang="ja-JP" altLang="en-US" dirty="0" smtClean="0"/>
              <a:t>によって不安定化の見え方が変わるのは当然</a:t>
            </a:r>
            <a:r>
              <a:rPr lang="en-US" altLang="ja-JP" dirty="0" smtClean="0"/>
              <a:t>?</a:t>
            </a:r>
            <a:br>
              <a:rPr lang="en-US" altLang="ja-JP" dirty="0" smtClean="0"/>
            </a:br>
            <a:r>
              <a:rPr lang="en-US" altLang="ja-JP" dirty="0" smtClean="0"/>
              <a:t>	- </a:t>
            </a:r>
            <a:r>
              <a:rPr lang="ja-JP" altLang="en-US" dirty="0" smtClean="0"/>
              <a:t>不安定化してもオンセットに至らない事例ももちろん存在する</a:t>
            </a:r>
            <a:r>
              <a:rPr lang="en-US" altLang="ja-JP" dirty="0" smtClean="0"/>
              <a:t>.</a:t>
            </a:r>
            <a:endParaRPr lang="en-US" altLang="ja-JP" dirty="0"/>
          </a:p>
          <a:p>
            <a:r>
              <a:rPr lang="ja-JP" altLang="en-US" dirty="0" smtClean="0"/>
              <a:t>オンセットアーク</a:t>
            </a:r>
            <a:r>
              <a:rPr lang="ja-JP" altLang="en-US" dirty="0" smtClean="0"/>
              <a:t>は</a:t>
            </a:r>
            <a:r>
              <a:rPr lang="ja-JP" altLang="en-US" dirty="0"/>
              <a:t>南下してきたのもあるが</a:t>
            </a:r>
            <a:r>
              <a:rPr lang="en-US" altLang="ja-JP" dirty="0"/>
              <a:t>, </a:t>
            </a:r>
            <a:r>
              <a:rPr lang="ja-JP" altLang="en-US" dirty="0"/>
              <a:t>突然現れたのもある</a:t>
            </a:r>
            <a:r>
              <a:rPr lang="en-US" altLang="ja-JP" dirty="0" smtClean="0"/>
              <a:t>.</a:t>
            </a:r>
            <a:br>
              <a:rPr lang="en-US" altLang="ja-JP" dirty="0" smtClean="0"/>
            </a:br>
            <a:r>
              <a:rPr lang="en-US" altLang="ja-JP" dirty="0" smtClean="0"/>
              <a:t>	- </a:t>
            </a:r>
            <a:r>
              <a:rPr lang="ja-JP" altLang="en-US" dirty="0" smtClean="0"/>
              <a:t>数値計算では</a:t>
            </a:r>
            <a:r>
              <a:rPr lang="en-US" altLang="ja-JP" dirty="0" smtClean="0"/>
              <a:t> “</a:t>
            </a:r>
            <a:r>
              <a:rPr lang="ja-JP" altLang="en-US" dirty="0" smtClean="0"/>
              <a:t>オンセットアーク</a:t>
            </a:r>
            <a:r>
              <a:rPr lang="en-US" altLang="ja-JP" dirty="0" smtClean="0"/>
              <a:t>” </a:t>
            </a:r>
            <a:r>
              <a:rPr lang="ja-JP" altLang="en-US" dirty="0" smtClean="0"/>
              <a:t>ありき</a:t>
            </a:r>
            <a:r>
              <a:rPr lang="en-US" altLang="ja-JP" dirty="0" smtClean="0"/>
              <a:t>. </a:t>
            </a:r>
            <a:r>
              <a:rPr lang="ja-JP" altLang="en-US" dirty="0" smtClean="0"/>
              <a:t>その形成過程には言及していない</a:t>
            </a:r>
            <a:r>
              <a:rPr lang="en-US" altLang="ja-JP" dirty="0"/>
              <a:t>.</a:t>
            </a:r>
            <a:endParaRPr lang="en-US" altLang="ja-JP" dirty="0"/>
          </a:p>
          <a:p>
            <a:r>
              <a:rPr lang="ja-JP" altLang="en-US" dirty="0" smtClean="0"/>
              <a:t>オンセット</a:t>
            </a:r>
            <a:r>
              <a:rPr lang="ja-JP" altLang="en-US" dirty="0" smtClean="0"/>
              <a:t>アーク</a:t>
            </a:r>
            <a:r>
              <a:rPr lang="ja-JP" altLang="en-US" dirty="0"/>
              <a:t>は頻繁</a:t>
            </a:r>
            <a:r>
              <a:rPr lang="ja-JP" altLang="en-US" dirty="0" smtClean="0"/>
              <a:t>に</a:t>
            </a:r>
            <a:r>
              <a:rPr lang="ja-JP" altLang="en-US" dirty="0" smtClean="0"/>
              <a:t>南北に</a:t>
            </a:r>
            <a:r>
              <a:rPr lang="ja-JP" altLang="en-US" dirty="0" smtClean="0"/>
              <a:t>スプリット</a:t>
            </a:r>
            <a:r>
              <a:rPr lang="ja-JP" altLang="en-US" dirty="0"/>
              <a:t>する</a:t>
            </a:r>
            <a:r>
              <a:rPr lang="en-US" altLang="ja-JP" dirty="0" smtClean="0"/>
              <a:t>. </a:t>
            </a:r>
            <a:r>
              <a:rPr lang="ja-JP" altLang="en-US" dirty="0" smtClean="0"/>
              <a:t>不安定化の異方性</a:t>
            </a:r>
            <a:r>
              <a:rPr lang="en-US" altLang="ja-JP" dirty="0" smtClean="0"/>
              <a:t>?</a:t>
            </a:r>
            <a:r>
              <a:rPr lang="en-US" altLang="ja-JP" dirty="0" smtClean="0"/>
              <a:t/>
            </a:r>
            <a:br>
              <a:rPr lang="en-US" altLang="ja-JP" dirty="0" smtClean="0"/>
            </a:br>
            <a:r>
              <a:rPr lang="en-US" altLang="ja-JP" dirty="0" smtClean="0"/>
              <a:t>	- </a:t>
            </a:r>
            <a:r>
              <a:rPr lang="ja-JP" altLang="en-US" dirty="0" smtClean="0"/>
              <a:t>ただ</a:t>
            </a:r>
            <a:r>
              <a:rPr lang="en-US" altLang="ja-JP" dirty="0"/>
              <a:t>, </a:t>
            </a:r>
            <a:r>
              <a:rPr lang="ja-JP" altLang="en-US" dirty="0"/>
              <a:t>全くスプリットしないのも</a:t>
            </a:r>
            <a:r>
              <a:rPr lang="ja-JP" altLang="en-US" dirty="0" smtClean="0"/>
              <a:t>ある</a:t>
            </a:r>
            <a:r>
              <a:rPr lang="en-US" altLang="ja-JP" dirty="0"/>
              <a:t> </a:t>
            </a:r>
            <a:r>
              <a:rPr lang="en-US" altLang="ja-JP" dirty="0" smtClean="0"/>
              <a:t>-</a:t>
            </a:r>
            <a:r>
              <a:rPr lang="en-US" altLang="ja-JP" dirty="0" smtClean="0"/>
              <a:t> </a:t>
            </a:r>
            <a:r>
              <a:rPr lang="en-US" altLang="ja-JP" dirty="0"/>
              <a:t>20100325 24:00 UT </a:t>
            </a:r>
            <a:endParaRPr lang="en-US" altLang="ja-JP" dirty="0" smtClean="0"/>
          </a:p>
          <a:p>
            <a:r>
              <a:rPr lang="ja-JP" altLang="en-US" dirty="0" smtClean="0"/>
              <a:t>ビーズ</a:t>
            </a:r>
            <a:r>
              <a:rPr lang="ja-JP" altLang="en-US" dirty="0"/>
              <a:t>から始まるブレイクアップは</a:t>
            </a:r>
            <a:r>
              <a:rPr lang="en-US" altLang="ja-JP" dirty="0"/>
              <a:t>, </a:t>
            </a:r>
            <a:r>
              <a:rPr lang="ja-JP" altLang="en-US" dirty="0"/>
              <a:t>いわゆる</a:t>
            </a:r>
            <a:r>
              <a:rPr lang="en-US" altLang="ja-JP" dirty="0"/>
              <a:t> pseudo-breakup </a:t>
            </a:r>
            <a:r>
              <a:rPr lang="ja-JP" altLang="en-US" dirty="0"/>
              <a:t>が多い</a:t>
            </a:r>
            <a:r>
              <a:rPr lang="en-US" altLang="ja-JP" dirty="0" smtClean="0"/>
              <a:t>?</a:t>
            </a:r>
            <a:br>
              <a:rPr lang="en-US" altLang="ja-JP" dirty="0" smtClean="0"/>
            </a:br>
            <a:r>
              <a:rPr lang="en-US" altLang="ja-JP" dirty="0"/>
              <a:t>	</a:t>
            </a:r>
            <a:r>
              <a:rPr lang="en-US" altLang="ja-JP" dirty="0" smtClean="0"/>
              <a:t>- 20110710 </a:t>
            </a:r>
            <a:r>
              <a:rPr lang="en-US" altLang="ja-JP" dirty="0"/>
              <a:t>23:11 </a:t>
            </a:r>
            <a:r>
              <a:rPr lang="en-US" altLang="ja-JP" dirty="0" smtClean="0"/>
              <a:t>UT, </a:t>
            </a:r>
            <a:r>
              <a:rPr lang="en-US" altLang="ja-JP" dirty="0"/>
              <a:t>20120228 23:35 </a:t>
            </a:r>
            <a:r>
              <a:rPr lang="en-US" altLang="ja-JP" dirty="0" smtClean="0"/>
              <a:t>UT</a:t>
            </a:r>
            <a:br>
              <a:rPr lang="en-US" altLang="ja-JP" dirty="0" smtClean="0"/>
            </a:br>
            <a:r>
              <a:rPr lang="en-US" altLang="ja-JP" dirty="0" smtClean="0"/>
              <a:t>	- </a:t>
            </a:r>
            <a:r>
              <a:rPr lang="ja-JP" altLang="en-US" dirty="0" smtClean="0"/>
              <a:t>アークの不安定化</a:t>
            </a:r>
            <a:r>
              <a:rPr lang="ja-JP" altLang="en-US" dirty="0" smtClean="0"/>
              <a:t>は</a:t>
            </a:r>
            <a:r>
              <a:rPr lang="ja-JP" altLang="en-US" dirty="0"/>
              <a:t>サブストーム</a:t>
            </a:r>
            <a:r>
              <a:rPr lang="ja-JP" altLang="en-US" dirty="0" smtClean="0"/>
              <a:t>を安定化</a:t>
            </a:r>
            <a:r>
              <a:rPr lang="ja-JP" altLang="en-US" dirty="0" smtClean="0"/>
              <a:t>させる</a:t>
            </a:r>
            <a:r>
              <a:rPr lang="en-US" altLang="ja-JP" dirty="0" smtClean="0"/>
              <a:t>? – </a:t>
            </a:r>
            <a:r>
              <a:rPr lang="ja-JP" altLang="en-US" dirty="0" smtClean="0"/>
              <a:t>激しく矛盾する思想</a:t>
            </a:r>
            <a:r>
              <a:rPr lang="en-US" altLang="ja-JP" dirty="0" smtClean="0"/>
              <a:t>?</a:t>
            </a:r>
            <a:endParaRPr lang="en-US" altLang="ja-JP" dirty="0" smtClean="0"/>
          </a:p>
          <a:p>
            <a:r>
              <a:rPr kumimoji="1" lang="ja-JP" altLang="en-US" dirty="0" smtClean="0"/>
              <a:t>オーロラビーズ</a:t>
            </a:r>
            <a:r>
              <a:rPr kumimoji="1" lang="ja-JP" altLang="en-US" dirty="0" smtClean="0"/>
              <a:t>は</a:t>
            </a:r>
            <a:r>
              <a:rPr kumimoji="1" lang="en-US" altLang="ja-JP" dirty="0" smtClean="0"/>
              <a:t> “</a:t>
            </a:r>
            <a:r>
              <a:rPr kumimoji="1" lang="ja-JP" altLang="en-US" dirty="0" smtClean="0"/>
              <a:t>東向き</a:t>
            </a:r>
            <a:r>
              <a:rPr lang="ja-JP" altLang="en-US" dirty="0" smtClean="0"/>
              <a:t>伝搬</a:t>
            </a:r>
            <a:r>
              <a:rPr lang="en-US" altLang="ja-JP" dirty="0" smtClean="0"/>
              <a:t>” </a:t>
            </a:r>
            <a:r>
              <a:rPr lang="ja-JP" altLang="en-US" dirty="0" smtClean="0"/>
              <a:t>が多い</a:t>
            </a:r>
            <a:r>
              <a:rPr lang="en-US" altLang="ja-JP" dirty="0"/>
              <a:t>?</a:t>
            </a:r>
            <a:endParaRPr kumimoji="1" lang="en-US" altLang="ja-JP" dirty="0" smtClean="0"/>
          </a:p>
        </p:txBody>
      </p:sp>
    </p:spTree>
    <p:extLst>
      <p:ext uri="{BB962C8B-B14F-4D97-AF65-F5344CB8AC3E}">
        <p14:creationId xmlns:p14="http://schemas.microsoft.com/office/powerpoint/2010/main" val="1623512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4179</TotalTime>
  <Words>1337</Words>
  <Application>Microsoft Macintosh PowerPoint</Application>
  <PresentationFormat>画面に合わせる (4:3)</PresentationFormat>
  <Paragraphs>124</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ホワイト</vt:lpstr>
      <vt:lpstr>サブストームオンセット前に見られる オーロラアークの不安定化</vt:lpstr>
      <vt:lpstr>Abstract:</vt:lpstr>
      <vt:lpstr>素朴な疑問 – 何故オーロラアークは構造化するのか?</vt:lpstr>
      <vt:lpstr>幾つかの事例 – オンセット前に現れるいわゆるオーロラビーズ</vt:lpstr>
      <vt:lpstr>ひとつの立場 – FBI によるアークの構造化</vt:lpstr>
      <vt:lpstr>いくつかのアプローチ: 観測と数値計算の協働に向けて</vt:lpstr>
      <vt:lpstr>アプローチ 1: とにかくオンセット前のオーロラを見る!</vt:lpstr>
      <vt:lpstr>アプローチ 1: オンセット前の不安定化のシーケンスは多様</vt:lpstr>
      <vt:lpstr>アプローチ 1: いくつかの論点</vt:lpstr>
      <vt:lpstr>アプローチ 2: 不安定構造の波数解析</vt:lpstr>
      <vt:lpstr>アプローチ 2: 波数解析の雑感</vt:lpstr>
      <vt:lpstr>アプローチ 2: FBI を踏まえた考察</vt:lpstr>
      <vt:lpstr>アプローチ 3: オンセットに至るまでのオーロラの輝度変化</vt:lpstr>
      <vt:lpstr>アプローチ 3: 全天平均輝度の時間変化</vt:lpstr>
      <vt:lpstr>アプローチ 3: 不安定化が起こっている場所の輝度変化</vt:lpstr>
      <vt:lpstr>アプローチ 4:</vt:lpstr>
      <vt:lpstr>アプローチ 4:</vt:lpstr>
      <vt:lpstr>アプローチ 4:</vt:lpstr>
      <vt:lpstr>まとめと幾つかの疑問</vt:lpstr>
    </vt:vector>
  </TitlesOfParts>
  <Company>国立大学法人電気通信大学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宇宙電磁環境の研究</dc:title>
  <dc:creator>細川 敬祐</dc:creator>
  <cp:lastModifiedBy>細川 敬祐</cp:lastModifiedBy>
  <cp:revision>72</cp:revision>
  <dcterms:created xsi:type="dcterms:W3CDTF">2012-08-10T09:30:32Z</dcterms:created>
  <dcterms:modified xsi:type="dcterms:W3CDTF">2012-09-28T12:05:57Z</dcterms:modified>
</cp:coreProperties>
</file>